
<file path=[Content_Types].xml><?xml version="1.0" encoding="utf-8"?>
<Types xmlns="http://schemas.openxmlformats.org/package/2006/content-types">
  <Default Extension="jpeg" ContentType="image/jpeg"/>
  <Default Extension="tiff" ContentType="image/tif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8" r:id="rId3"/>
    <p:sldId id="290" r:id="rId4"/>
    <p:sldId id="291" r:id="rId5"/>
    <p:sldId id="28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7" r:id="rId19"/>
    <p:sldId id="278" r:id="rId20"/>
    <p:sldId id="279" r:id="rId21"/>
    <p:sldId id="280" r:id="rId22"/>
    <p:sldId id="281" r:id="rId23"/>
    <p:sldId id="282" r:id="rId24"/>
    <p:sldId id="283" r:id="rId25"/>
    <p:sldId id="284" r:id="rId26"/>
    <p:sldId id="285" r:id="rId27"/>
    <p:sldId id="286" r:id="rId28"/>
    <p:sldId id="288" r:id="rId29"/>
  </p:sldIdLst>
  <p:sldSz cx="12192000" cy="6858000"/>
  <p:notesSz cx="6858000" cy="9144000"/>
  <p:custDataLst>
    <p:tags r:id="rId34"/>
  </p:custDataLst>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6" name="Shape 126"/>
          <p:cNvSpPr/>
          <p:nvPr>
            <p:ph type="sldImg"/>
          </p:nvPr>
        </p:nvSpPr>
        <p:spPr>
          <a:xfrm>
            <a:off x="1143000" y="685800"/>
            <a:ext cx="4572000" cy="3429000"/>
          </a:xfrm>
          <a:prstGeom prst="rect">
            <a:avLst/>
          </a:prstGeom>
        </p:spPr>
        <p:txBody>
          <a:bodyPr/>
          <a:lstStyle/>
          <a:p/>
        </p:txBody>
      </p:sp>
      <p:sp>
        <p:nvSpPr>
          <p:cNvPr id="127" name="Shape 127"/>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panose="020F0502020204030204"/>
      </a:defRPr>
    </a:lvl1pPr>
    <a:lvl2pPr indent="228600" latinLnBrk="0">
      <a:defRPr sz="1200">
        <a:latin typeface="+mj-lt"/>
        <a:ea typeface="+mj-ea"/>
        <a:cs typeface="+mj-cs"/>
        <a:sym typeface="Calibri" panose="020F0502020204030204"/>
      </a:defRPr>
    </a:lvl2pPr>
    <a:lvl3pPr indent="457200" latinLnBrk="0">
      <a:defRPr sz="1200">
        <a:latin typeface="+mj-lt"/>
        <a:ea typeface="+mj-ea"/>
        <a:cs typeface="+mj-cs"/>
        <a:sym typeface="Calibri" panose="020F0502020204030204"/>
      </a:defRPr>
    </a:lvl3pPr>
    <a:lvl4pPr indent="685800" latinLnBrk="0">
      <a:defRPr sz="1200">
        <a:latin typeface="+mj-lt"/>
        <a:ea typeface="+mj-ea"/>
        <a:cs typeface="+mj-cs"/>
        <a:sym typeface="Calibri" panose="020F0502020204030204"/>
      </a:defRPr>
    </a:lvl4pPr>
    <a:lvl5pPr indent="914400" latinLnBrk="0">
      <a:defRPr sz="1200">
        <a:latin typeface="+mj-lt"/>
        <a:ea typeface="+mj-ea"/>
        <a:cs typeface="+mj-cs"/>
        <a:sym typeface="Calibri" panose="020F0502020204030204"/>
      </a:defRPr>
    </a:lvl5pPr>
    <a:lvl6pPr indent="1143000" latinLnBrk="0">
      <a:defRPr sz="1200">
        <a:latin typeface="+mj-lt"/>
        <a:ea typeface="+mj-ea"/>
        <a:cs typeface="+mj-cs"/>
        <a:sym typeface="Calibri" panose="020F0502020204030204"/>
      </a:defRPr>
    </a:lvl6pPr>
    <a:lvl7pPr indent="1371600" latinLnBrk="0">
      <a:defRPr sz="1200">
        <a:latin typeface="+mj-lt"/>
        <a:ea typeface="+mj-ea"/>
        <a:cs typeface="+mj-cs"/>
        <a:sym typeface="Calibri" panose="020F0502020204030204"/>
      </a:defRPr>
    </a:lvl7pPr>
    <a:lvl8pPr indent="1600200" latinLnBrk="0">
      <a:defRPr sz="1200">
        <a:latin typeface="+mj-lt"/>
        <a:ea typeface="+mj-ea"/>
        <a:cs typeface="+mj-cs"/>
        <a:sym typeface="Calibri" panose="020F0502020204030204"/>
      </a:defRPr>
    </a:lvl8pPr>
    <a:lvl9pPr indent="1828800" latinLnBrk="0">
      <a:defRPr sz="1200">
        <a:latin typeface="+mj-lt"/>
        <a:ea typeface="+mj-ea"/>
        <a:cs typeface="+mj-cs"/>
        <a:sym typeface="Calibri" panose="020F050202020403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1" name="Shape 11"/>
          <p:cNvSpPr/>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2" name="Shape 12"/>
          <p:cNvSpPr/>
          <p:nvPr>
            <p:ph type="body" sz="quarter" idx="1" hasCustomPrompt="1"/>
          </p:nvPr>
        </p:nvSpPr>
        <p:spPr>
          <a:xfrm>
            <a:off x="1524000" y="3602037"/>
            <a:ext cx="9144000" cy="1655765"/>
          </a:xfrm>
          <a:prstGeom prst="rect">
            <a:avLst/>
          </a:prstGeom>
        </p:spPr>
        <p:txBody>
          <a:bodyPr/>
          <a:lstStyle>
            <a:lvl1pPr marL="0" indent="0" algn="ctr">
              <a:buSzTx/>
              <a:buFontTx/>
              <a:buNone/>
              <a:defRPr sz="2400"/>
            </a:lvl1pPr>
            <a:lvl2pPr marL="0" indent="0" algn="ctr">
              <a:buSzTx/>
              <a:buFontTx/>
              <a:buNone/>
              <a:defRPr sz="2400"/>
            </a:lvl2pPr>
            <a:lvl3pPr marL="0" indent="0" algn="ctr">
              <a:buSzTx/>
              <a:buFontTx/>
              <a:buNone/>
              <a:defRPr sz="2400"/>
            </a:lvl3pPr>
            <a:lvl4pPr marL="0" indent="0" algn="ctr">
              <a:buSzTx/>
              <a:buFontTx/>
              <a:buNone/>
              <a:defRPr sz="2400"/>
            </a:lvl4pPr>
            <a:lvl5pPr marL="0" indent="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3" name="Shape 1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标题和竖排文字">
    <p:spTree>
      <p:nvGrpSpPr>
        <p:cNvPr id="1" name=""/>
        <p:cNvGrpSpPr/>
        <p:nvPr/>
      </p:nvGrpSpPr>
      <p:grpSpPr>
        <a:xfrm>
          <a:off x="0" y="0"/>
          <a:ext cx="0" cy="0"/>
          <a:chOff x="0" y="0"/>
          <a:chExt cx="0" cy="0"/>
        </a:xfrm>
      </p:grpSpPr>
      <p:sp>
        <p:nvSpPr>
          <p:cNvPr id="92" name="Shape 92"/>
          <p:cNvSpPr/>
          <p:nvPr>
            <p:ph type="title" hasCustomPrompt="1"/>
          </p:nvPr>
        </p:nvSpPr>
        <p:spPr>
          <a:prstGeom prst="rect">
            <a:avLst/>
          </a:prstGeom>
        </p:spPr>
        <p:txBody>
          <a:bodyPr/>
          <a:lstStyle/>
          <a:p>
            <a:r>
              <a:t>标题文本</a:t>
            </a:r>
          </a:p>
        </p:txBody>
      </p:sp>
      <p:sp>
        <p:nvSpPr>
          <p:cNvPr id="93" name="Shape 93"/>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4" name="Shape 94"/>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101" name="Shape 101"/>
          <p:cNvSpPr/>
          <p:nvPr>
            <p:ph type="title" hasCustomPrompt="1"/>
          </p:nvPr>
        </p:nvSpPr>
        <p:spPr>
          <a:xfrm>
            <a:off x="8724900" y="365125"/>
            <a:ext cx="2628900" cy="5811838"/>
          </a:xfrm>
          <a:prstGeom prst="rect">
            <a:avLst/>
          </a:prstGeom>
        </p:spPr>
        <p:txBody>
          <a:bodyPr/>
          <a:lstStyle/>
          <a:p>
            <a:r>
              <a:t>标题文本</a:t>
            </a:r>
          </a:p>
        </p:txBody>
      </p:sp>
      <p:sp>
        <p:nvSpPr>
          <p:cNvPr id="102" name="Shape 102"/>
          <p:cNvSpPr/>
          <p:nvPr>
            <p:ph type="body" idx="1" hasCustomPrompt="1"/>
          </p:nvPr>
        </p:nvSpPr>
        <p:spPr>
          <a:xfrm>
            <a:off x="838200" y="365125"/>
            <a:ext cx="77343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Shape 103"/>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内容">
    <p:spTree>
      <p:nvGrpSpPr>
        <p:cNvPr id="1" name=""/>
        <p:cNvGrpSpPr/>
        <p:nvPr/>
      </p:nvGrpSpPr>
      <p:grpSpPr>
        <a:xfrm>
          <a:off x="0" y="0"/>
          <a:ext cx="0" cy="0"/>
          <a:chOff x="0" y="0"/>
          <a:chExt cx="0" cy="0"/>
        </a:xfrm>
      </p:grpSpPr>
      <p:sp>
        <p:nvSpPr>
          <p:cNvPr id="110" name="Shape 110"/>
          <p:cNvSpPr/>
          <p:nvPr>
            <p:ph type="body" idx="1" hasCustomPrompt="1"/>
          </p:nvPr>
        </p:nvSpPr>
        <p:spPr>
          <a:xfrm>
            <a:off x="838200" y="365125"/>
            <a:ext cx="10515600" cy="58118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1" name="Shape 11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8" name="Shape 118"/>
          <p:cNvSpPr/>
          <p:nvPr>
            <p:ph type="title" hasCustomPrompt="1"/>
          </p:nvPr>
        </p:nvSpPr>
        <p:spPr>
          <a:prstGeom prst="rect">
            <a:avLst/>
          </a:prstGeom>
        </p:spPr>
        <p:txBody>
          <a:bodyPr/>
          <a:lstStyle/>
          <a:p>
            <a:r>
              <a:t>标题文本</a:t>
            </a:r>
          </a:p>
        </p:txBody>
      </p:sp>
      <p:sp>
        <p:nvSpPr>
          <p:cNvPr id="119" name="Shape 119"/>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0" name="Shape 12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0" name="Shape 20"/>
          <p:cNvSpPr/>
          <p:nvPr>
            <p:ph type="title" hasCustomPrompt="1"/>
          </p:nvPr>
        </p:nvSpPr>
        <p:spPr>
          <a:prstGeom prst="rect">
            <a:avLst/>
          </a:prstGeom>
        </p:spPr>
        <p:txBody>
          <a:bodyPr/>
          <a:lstStyle/>
          <a:p>
            <a:r>
              <a:t>标题文本</a:t>
            </a:r>
          </a:p>
        </p:txBody>
      </p:sp>
      <p:sp>
        <p:nvSpPr>
          <p:cNvPr id="21" name="Shape 2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 name="Shape 22"/>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9" name="Shape 29"/>
          <p:cNvSpPr/>
          <p:nvPr>
            <p:ph type="title" hasCustomPrompt="1"/>
          </p:nvPr>
        </p:nvSpPr>
        <p:spPr>
          <a:xfrm>
            <a:off x="831850" y="1709738"/>
            <a:ext cx="10515600" cy="2852737"/>
          </a:xfrm>
          <a:prstGeom prst="rect">
            <a:avLst/>
          </a:prstGeom>
        </p:spPr>
        <p:txBody>
          <a:bodyPr anchor="b"/>
          <a:lstStyle>
            <a:lvl1pPr>
              <a:defRPr sz="6000"/>
            </a:lvl1pPr>
          </a:lstStyle>
          <a:p>
            <a:r>
              <a:t>标题文本</a:t>
            </a:r>
          </a:p>
        </p:txBody>
      </p:sp>
      <p:sp>
        <p:nvSpPr>
          <p:cNvPr id="30" name="Shape 30"/>
          <p:cNvSpPr/>
          <p:nvPr>
            <p:ph type="body" sz="quarter" idx="1" hasCustomPrompt="1"/>
          </p:nvPr>
        </p:nvSpPr>
        <p:spPr>
          <a:xfrm>
            <a:off x="831850" y="4589462"/>
            <a:ext cx="10515600" cy="1500190"/>
          </a:xfrm>
          <a:prstGeom prst="rect">
            <a:avLst/>
          </a:prstGeom>
        </p:spPr>
        <p:txBody>
          <a:bodyPr/>
          <a:lstStyle>
            <a:lvl1pPr marL="0" indent="0">
              <a:buSzTx/>
              <a:buFontTx/>
              <a:buNone/>
              <a:defRPr sz="2400">
                <a:solidFill>
                  <a:srgbClr val="888888"/>
                </a:solidFill>
              </a:defRPr>
            </a:lvl1pPr>
            <a:lvl2pPr marL="0" indent="0">
              <a:buSzTx/>
              <a:buFontTx/>
              <a:buNone/>
              <a:defRPr sz="2400">
                <a:solidFill>
                  <a:srgbClr val="888888"/>
                </a:solidFill>
              </a:defRPr>
            </a:lvl2pPr>
            <a:lvl3pPr marL="0" indent="0">
              <a:buSzTx/>
              <a:buFontTx/>
              <a:buNone/>
              <a:defRPr sz="2400">
                <a:solidFill>
                  <a:srgbClr val="888888"/>
                </a:solidFill>
              </a:defRPr>
            </a:lvl3pPr>
            <a:lvl4pPr marL="0" indent="0">
              <a:buSzTx/>
              <a:buFontTx/>
              <a:buNone/>
              <a:defRPr sz="2400">
                <a:solidFill>
                  <a:srgbClr val="888888"/>
                </a:solidFill>
              </a:defRPr>
            </a:lvl4pPr>
            <a:lvl5pPr marL="0" indent="0">
              <a:buSzTx/>
              <a:buFontTx/>
              <a:buNone/>
              <a:defRPr sz="2400">
                <a:solidFill>
                  <a:srgbClr val="888888"/>
                </a:solidFill>
              </a:defRPr>
            </a:lvl5pPr>
          </a:lstStyle>
          <a:p>
            <a:r>
              <a:t>正文级别 1</a:t>
            </a:r>
          </a:p>
          <a:p>
            <a:pPr lvl="1"/>
            <a:r>
              <a:t>正文级别 2</a:t>
            </a:r>
          </a:p>
          <a:p>
            <a:pPr lvl="2"/>
            <a:r>
              <a:t>正文级别 3</a:t>
            </a:r>
          </a:p>
          <a:p>
            <a:pPr lvl="3"/>
            <a:r>
              <a:t>正文级别 4</a:t>
            </a:r>
          </a:p>
          <a:p>
            <a:pPr lvl="4"/>
            <a:r>
              <a:t>正文级别 5</a:t>
            </a:r>
          </a:p>
        </p:txBody>
      </p:sp>
      <p:sp>
        <p:nvSpPr>
          <p:cNvPr id="31" name="Shape 3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8" name="Shape 38"/>
          <p:cNvSpPr/>
          <p:nvPr>
            <p:ph type="title" hasCustomPrompt="1"/>
          </p:nvPr>
        </p:nvSpPr>
        <p:spPr>
          <a:prstGeom prst="rect">
            <a:avLst/>
          </a:prstGeom>
        </p:spPr>
        <p:txBody>
          <a:bodyPr/>
          <a:lstStyle/>
          <a:p>
            <a:r>
              <a:t>标题文本</a:t>
            </a:r>
          </a:p>
        </p:txBody>
      </p:sp>
      <p:sp>
        <p:nvSpPr>
          <p:cNvPr id="39" name="Shape 39"/>
          <p:cNvSpPr/>
          <p:nvPr>
            <p:ph type="body" sz="half" idx="1" hasCustomPrompt="1"/>
          </p:nvPr>
        </p:nvSpPr>
        <p:spPr>
          <a:xfrm>
            <a:off x="838200" y="1825625"/>
            <a:ext cx="5181600" cy="4351338"/>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0" name="Shape 4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7" name="Shape 47"/>
          <p:cNvSpPr/>
          <p:nvPr>
            <p:ph type="title" hasCustomPrompt="1"/>
          </p:nvPr>
        </p:nvSpPr>
        <p:spPr>
          <a:xfrm>
            <a:off x="839787" y="365125"/>
            <a:ext cx="10515601" cy="1325563"/>
          </a:xfrm>
          <a:prstGeom prst="rect">
            <a:avLst/>
          </a:prstGeom>
        </p:spPr>
        <p:txBody>
          <a:bodyPr/>
          <a:lstStyle/>
          <a:p>
            <a:r>
              <a:t>标题文本</a:t>
            </a:r>
          </a:p>
        </p:txBody>
      </p:sp>
      <p:sp>
        <p:nvSpPr>
          <p:cNvPr id="48" name="Shape 48"/>
          <p:cNvSpPr/>
          <p:nvPr>
            <p:ph type="body" sz="quarter" idx="1" hasCustomPrompt="1"/>
          </p:nvPr>
        </p:nvSpPr>
        <p:spPr>
          <a:xfrm>
            <a:off x="839787" y="1681163"/>
            <a:ext cx="5157790" cy="823915"/>
          </a:xfrm>
          <a:prstGeom prst="rect">
            <a:avLst/>
          </a:prstGeom>
        </p:spPr>
        <p:txBody>
          <a:bodyPr anchor="b"/>
          <a:lstStyle>
            <a:lvl1pPr marL="0" indent="0">
              <a:buSzTx/>
              <a:buFontTx/>
              <a:buNone/>
              <a:defRPr sz="2400" b="1"/>
            </a:lvl1pPr>
            <a:lvl2pPr marL="0" indent="0">
              <a:buSzTx/>
              <a:buFontTx/>
              <a:buNone/>
              <a:defRPr sz="2400" b="1"/>
            </a:lvl2pPr>
            <a:lvl3pPr marL="0" indent="0">
              <a:buSzTx/>
              <a:buFontTx/>
              <a:buNone/>
              <a:defRPr sz="2400" b="1"/>
            </a:lvl3pPr>
            <a:lvl4pPr marL="0" indent="0">
              <a:buSzTx/>
              <a:buFontTx/>
              <a:buNone/>
              <a:defRPr sz="2400" b="1"/>
            </a:lvl4pPr>
            <a:lvl5pPr marL="0" indent="0">
              <a:buSzTx/>
              <a:buFontTx/>
              <a:buNone/>
              <a:defRPr sz="2400" b="1"/>
            </a:lvl5pPr>
          </a:lstStyle>
          <a:p>
            <a:r>
              <a:t>正文级别 1</a:t>
            </a:r>
          </a:p>
          <a:p>
            <a:pPr lvl="1"/>
            <a:r>
              <a:t>正文级别 2</a:t>
            </a:r>
          </a:p>
          <a:p>
            <a:pPr lvl="2"/>
            <a:r>
              <a:t>正文级别 3</a:t>
            </a:r>
          </a:p>
          <a:p>
            <a:pPr lvl="3"/>
            <a:r>
              <a:t>正文级别 4</a:t>
            </a:r>
          </a:p>
          <a:p>
            <a:pPr lvl="4"/>
            <a:r>
              <a:t>正文级别 5</a:t>
            </a:r>
          </a:p>
        </p:txBody>
      </p:sp>
      <p:sp>
        <p:nvSpPr>
          <p:cNvPr id="49" name="Shape 49"/>
          <p:cNvSpPr/>
          <p:nvPr>
            <p:ph type="body" sz="quarter" idx="13"/>
          </p:nvPr>
        </p:nvSpPr>
        <p:spPr>
          <a:xfrm>
            <a:off x="6172200" y="1681163"/>
            <a:ext cx="5183188" cy="823914"/>
          </a:xfrm>
          <a:prstGeom prst="rect">
            <a:avLst/>
          </a:prstGeom>
        </p:spPr>
        <p:txBody>
          <a:bodyPr anchor="b"/>
          <a:lstStyle/>
          <a:p/>
        </p:txBody>
      </p:sp>
      <p:sp>
        <p:nvSpPr>
          <p:cNvPr id="50" name="Shape 50"/>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57" name="Shape 57"/>
          <p:cNvSpPr/>
          <p:nvPr>
            <p:ph type="title" hasCustomPrompt="1"/>
          </p:nvPr>
        </p:nvSpPr>
        <p:spPr>
          <a:prstGeom prst="rect">
            <a:avLst/>
          </a:prstGeom>
        </p:spPr>
        <p:txBody>
          <a:bodyPr/>
          <a:lstStyle/>
          <a:p>
            <a:r>
              <a:t>标题文本</a:t>
            </a:r>
          </a:p>
        </p:txBody>
      </p:sp>
      <p:sp>
        <p:nvSpPr>
          <p:cNvPr id="58" name="Shape 58"/>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65" name="Shape 65"/>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72" name="Shape 72"/>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73" name="Shape 73"/>
          <p:cNvSpPr/>
          <p:nvPr>
            <p:ph type="body" sz="half" idx="1" hasCustomPrompt="1"/>
          </p:nvPr>
        </p:nvSpPr>
        <p:spPr>
          <a:xfrm>
            <a:off x="5183187" y="987425"/>
            <a:ext cx="6172203" cy="4873625"/>
          </a:xfrm>
          <a:prstGeom prst="rect">
            <a:avLst/>
          </a:prstGeom>
        </p:spPr>
        <p:txBody>
          <a:bodyPr/>
          <a:lstStyle>
            <a:lvl1pPr>
              <a:defRPr sz="3200"/>
            </a:lvl1pPr>
            <a:lvl2pPr marL="718185" indent="-260985">
              <a:defRPr sz="3200"/>
            </a:lvl2pPr>
            <a:lvl3pPr marL="1219200" indent="-304800">
              <a:defRPr sz="3200"/>
            </a:lvl3pPr>
            <a:lvl4pPr marL="1737360" indent="-365760">
              <a:defRPr sz="3200"/>
            </a:lvl4pPr>
            <a:lvl5pPr marL="2194560" indent="-365760">
              <a:defRPr sz="3200"/>
            </a:lvl5pPr>
          </a:lstStyle>
          <a:p>
            <a:r>
              <a:t>正文级别 1</a:t>
            </a:r>
          </a:p>
          <a:p>
            <a:pPr lvl="1"/>
            <a:r>
              <a:t>正文级别 2</a:t>
            </a:r>
          </a:p>
          <a:p>
            <a:pPr lvl="2"/>
            <a:r>
              <a:t>正文级别 3</a:t>
            </a:r>
          </a:p>
          <a:p>
            <a:pPr lvl="3"/>
            <a:r>
              <a:t>正文级别 4</a:t>
            </a:r>
          </a:p>
          <a:p>
            <a:pPr lvl="4"/>
            <a:r>
              <a:t>正文级别 5</a:t>
            </a:r>
          </a:p>
        </p:txBody>
      </p:sp>
      <p:sp>
        <p:nvSpPr>
          <p:cNvPr id="74" name="Shape 74"/>
          <p:cNvSpPr/>
          <p:nvPr>
            <p:ph type="body" sz="quarter" idx="13"/>
          </p:nvPr>
        </p:nvSpPr>
        <p:spPr>
          <a:xfrm>
            <a:off x="839787" y="2057400"/>
            <a:ext cx="3932238" cy="3811588"/>
          </a:xfrm>
          <a:prstGeom prst="rect">
            <a:avLst/>
          </a:prstGeom>
        </p:spPr>
        <p:txBody>
          <a:bodyPr/>
          <a:lstStyle/>
          <a:p/>
        </p:txBody>
      </p:sp>
      <p:sp>
        <p:nvSpPr>
          <p:cNvPr id="75" name="Shape 75"/>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2" name="Shape 82"/>
          <p:cNvSpPr/>
          <p:nvPr>
            <p:ph type="title" hasCustomPrompt="1"/>
          </p:nvPr>
        </p:nvSpPr>
        <p:spPr>
          <a:xfrm>
            <a:off x="839787" y="457200"/>
            <a:ext cx="3932240" cy="1600200"/>
          </a:xfrm>
          <a:prstGeom prst="rect">
            <a:avLst/>
          </a:prstGeom>
        </p:spPr>
        <p:txBody>
          <a:bodyPr anchor="b"/>
          <a:lstStyle>
            <a:lvl1pPr>
              <a:defRPr sz="3200"/>
            </a:lvl1pPr>
          </a:lstStyle>
          <a:p>
            <a:r>
              <a:t>标题文本</a:t>
            </a:r>
          </a:p>
        </p:txBody>
      </p:sp>
      <p:sp>
        <p:nvSpPr>
          <p:cNvPr id="83" name="Shape 83"/>
          <p:cNvSpPr/>
          <p:nvPr>
            <p:ph type="pic" sz="half" idx="13"/>
          </p:nvPr>
        </p:nvSpPr>
        <p:spPr>
          <a:xfrm>
            <a:off x="5183187" y="987425"/>
            <a:ext cx="6172203" cy="4873625"/>
          </a:xfrm>
          <a:prstGeom prst="rect">
            <a:avLst/>
          </a:prstGeom>
        </p:spPr>
        <p:txBody>
          <a:bodyPr lIns="91439" tIns="45719" rIns="91439" bIns="45719">
            <a:noAutofit/>
          </a:bodyPr>
          <a:lstStyle/>
          <a:p/>
        </p:txBody>
      </p:sp>
      <p:sp>
        <p:nvSpPr>
          <p:cNvPr id="84" name="Shape 84"/>
          <p:cNvSpPr/>
          <p:nvPr>
            <p:ph type="body" sz="quarter" idx="1" hasCustomPrompt="1"/>
          </p:nvPr>
        </p:nvSpPr>
        <p:spPr>
          <a:xfrm>
            <a:off x="839787" y="2057400"/>
            <a:ext cx="3932240" cy="3811588"/>
          </a:xfrm>
          <a:prstGeom prst="rect">
            <a:avLst/>
          </a:prstGeom>
        </p:spPr>
        <p:txBody>
          <a:bodyPr/>
          <a:lstStyle>
            <a:lvl1pPr marL="0" indent="0">
              <a:buSzTx/>
              <a:buFontTx/>
              <a:buNone/>
              <a:defRPr sz="1600"/>
            </a:lvl1pPr>
            <a:lvl2pPr marL="0" indent="0">
              <a:buSzTx/>
              <a:buFontTx/>
              <a:buNone/>
              <a:defRPr sz="1600"/>
            </a:lvl2pPr>
            <a:lvl3pPr marL="0" indent="0">
              <a:buSzTx/>
              <a:buFontTx/>
              <a:buNone/>
              <a:defRPr sz="1600"/>
            </a:lvl3pPr>
            <a:lvl4pPr marL="0" indent="0">
              <a:buSzTx/>
              <a:buFontTx/>
              <a:buNone/>
              <a:defRPr sz="1600"/>
            </a:lvl4pPr>
            <a:lvl5pPr marL="0" indent="0">
              <a:buSzTx/>
              <a:buFontTx/>
              <a:buNone/>
              <a:defRPr sz="1600"/>
            </a:lvl5pPr>
          </a:lstStyle>
          <a:p>
            <a:r>
              <a:t>正文级别 1</a:t>
            </a:r>
          </a:p>
          <a:p>
            <a:pPr lvl="1"/>
            <a:r>
              <a:t>正文级别 2</a:t>
            </a:r>
          </a:p>
          <a:p>
            <a:pPr lvl="2"/>
            <a:r>
              <a:t>正文级别 3</a:t>
            </a:r>
          </a:p>
          <a:p>
            <a:pPr lvl="3"/>
            <a:r>
              <a:t>正文级别 4</a:t>
            </a:r>
          </a:p>
          <a:p>
            <a:pPr lvl="4"/>
            <a:r>
              <a:t>正文级别 5</a:t>
            </a:r>
          </a:p>
        </p:txBody>
      </p:sp>
      <p:sp>
        <p:nvSpPr>
          <p:cNvPr id="85" name="Shape 85"/>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ph type="title"/>
          </p:nvPr>
        </p:nvSpPr>
        <p:spPr>
          <a:xfrm>
            <a:off x="838200" y="365125"/>
            <a:ext cx="10515600" cy="1325563"/>
          </a:xfrm>
          <a:prstGeom prst="rect">
            <a:avLst/>
          </a:prstGeom>
          <a:ln w="12700">
            <a:miter lim="400000"/>
          </a:ln>
        </p:spPr>
        <p:txBody>
          <a:bodyPr lIns="45718" tIns="45718" rIns="45718" bIns="45718" anchor="ctr">
            <a:normAutofit/>
          </a:bodyPr>
          <a:lstStyle/>
          <a:p>
            <a:r>
              <a:t>标题文本</a:t>
            </a:r>
          </a:p>
        </p:txBody>
      </p:sp>
      <p:sp>
        <p:nvSpPr>
          <p:cNvPr id="3" name="Shape 3"/>
          <p:cNvSpPr/>
          <p:nvPr>
            <p:ph type="body" idx="1"/>
          </p:nvPr>
        </p:nvSpPr>
        <p:spPr>
          <a:xfrm>
            <a:off x="838200" y="1825625"/>
            <a:ext cx="10515600" cy="4351338"/>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p:nvPr>
            <p:ph type="sldNum" sz="quarter" idx="2"/>
          </p:nvPr>
        </p:nvSpPr>
        <p:spPr>
          <a:xfrm>
            <a:off x="11089823"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mj-lt"/>
                <a:ea typeface="+mj-ea"/>
                <a:cs typeface="+mj-cs"/>
                <a:sym typeface="Calibri" panose="020F0502020204030204"/>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p:titleStyle>
    <p:body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mj-lt"/>
          <a:ea typeface="+mj-ea"/>
          <a:cs typeface="+mj-cs"/>
          <a:sym typeface="Calibri" panose="020F05020202040302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panose="020F050202020403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tiff"/></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tiff"/><Relationship Id="rId1" Type="http://schemas.openxmlformats.org/officeDocument/2006/relationships/image" Target="../media/image5.tif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tif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tif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tif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tiff"/></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2.tiff"/><Relationship Id="rId1" Type="http://schemas.openxmlformats.org/officeDocument/2006/relationships/image" Target="../media/image11.tiff"/></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tiff"/><Relationship Id="rId1" Type="http://schemas.openxmlformats.org/officeDocument/2006/relationships/image" Target="../media/image13.tif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tif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tiff"/></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tiff"/><Relationship Id="rId1" Type="http://schemas.openxmlformats.org/officeDocument/2006/relationships/image" Target="../media/image17.tiff"/></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9.tiff"/><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tiff"/></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GIF"/><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59" name="Shape 159"/>
          <p:cNvSpPr/>
          <p:nvPr>
            <p:ph type="title"/>
          </p:nvPr>
        </p:nvSpPr>
        <p:spPr>
          <a:xfrm>
            <a:off x="2212180" y="2646363"/>
            <a:ext cx="8250439" cy="1209678"/>
          </a:xfrm>
          <a:prstGeom prst="rect">
            <a:avLst/>
          </a:prstGeom>
        </p:spPr>
        <p:txBody>
          <a:bodyPr/>
          <a:lstStyle>
            <a:lvl1pPr algn="ctr" defTabSz="850265">
              <a:defRPr sz="3350">
                <a:solidFill>
                  <a:srgbClr val="FFFFFF"/>
                </a:solidFill>
                <a:latin typeface="造字工房悦黑（非商用）常规体"/>
                <a:ea typeface="造字工房悦黑（非商用）常规体"/>
                <a:cs typeface="造字工房悦黑（非商用）常规体"/>
                <a:sym typeface="造字工房悦黑（非商用）常规体"/>
              </a:defRPr>
            </a:lvl1pPr>
          </a:lstStyle>
          <a:p>
            <a:r>
              <a:rPr lang="zh-CN"/>
              <a:t>人工智能漫谈</a:t>
            </a:r>
            <a:endParaRPr lang="zh-CN"/>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hape 187"/>
          <p:cNvSpPr/>
          <p:nvPr>
            <p:ph type="title"/>
          </p:nvPr>
        </p:nvSpPr>
        <p:spPr>
          <a:prstGeom prst="rect">
            <a:avLst/>
          </a:prstGeom>
        </p:spPr>
        <p:txBody>
          <a:bodyPr/>
          <a:lstStyle/>
          <a:p>
            <a:r>
              <a:t>特有体验交互机器人“佳佳”</a:t>
            </a:r>
          </a:p>
        </p:txBody>
      </p:sp>
      <p:sp>
        <p:nvSpPr>
          <p:cNvPr id="188" name="Shape 188"/>
          <p:cNvSpPr/>
          <p:nvPr>
            <p:ph type="body" sz="quarter" idx="1"/>
          </p:nvPr>
        </p:nvSpPr>
        <p:spPr>
          <a:xfrm>
            <a:off x="838200" y="1825625"/>
            <a:ext cx="3243561" cy="4351338"/>
          </a:xfrm>
          <a:prstGeom prst="rect">
            <a:avLst/>
          </a:prstGeom>
        </p:spPr>
        <p:txBody>
          <a:bodyPr/>
          <a:lstStyle/>
          <a:p>
            <a:pPr marL="0" indent="0">
              <a:buSzTx/>
              <a:buFontTx/>
              <a:buNone/>
              <a:defRPr sz="2400" b="1"/>
            </a:pPr>
            <a:r>
              <a:t>2016年4月15日上午，</a:t>
            </a:r>
            <a:r>
              <a:t>中国科学技术大学</a:t>
            </a:r>
            <a:r>
              <a:t>发布中国首台特有体验交互机器人“佳佳”，在传统功能性体验之外，中科大首次提出并探索了机器人</a:t>
            </a:r>
            <a:r>
              <a:t>品格</a:t>
            </a:r>
            <a:r>
              <a:t>定义，以及机器人形象与其品格和功能协调一致。</a:t>
            </a:r>
          </a:p>
        </p:txBody>
      </p:sp>
      <p:pic>
        <p:nvPicPr>
          <p:cNvPr id="189" name="pasted-image.tiff"/>
          <p:cNvPicPr>
            <a:picLocks noChangeAspect="1"/>
          </p:cNvPicPr>
          <p:nvPr/>
        </p:nvPicPr>
        <p:blipFill>
          <a:blip r:embed="rId1"/>
          <a:stretch>
            <a:fillRect/>
          </a:stretch>
        </p:blipFill>
        <p:spPr>
          <a:xfrm>
            <a:off x="4119473" y="2005883"/>
            <a:ext cx="7865249" cy="435133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p:nvPr>
            <p:ph type="title"/>
          </p:nvPr>
        </p:nvSpPr>
        <p:spPr>
          <a:prstGeom prst="rect">
            <a:avLst/>
          </a:prstGeom>
        </p:spPr>
        <p:txBody>
          <a:bodyPr/>
          <a:lstStyle>
            <a:lvl1pPr>
              <a:defRPr sz="3600">
                <a:latin typeface="造字工房悦黑（非商用）常规体"/>
                <a:ea typeface="造字工房悦黑（非商用）常规体"/>
                <a:cs typeface="造字工房悦黑（非商用）常规体"/>
                <a:sym typeface="造字工房悦黑（非商用）常规体"/>
              </a:defRPr>
            </a:lvl1pPr>
          </a:lstStyle>
          <a:p>
            <a:r>
              <a:t>比人类更聪明的人工智能什么时候能够出现？</a:t>
            </a:r>
          </a:p>
        </p:txBody>
      </p:sp>
      <p:sp>
        <p:nvSpPr>
          <p:cNvPr id="200" name="Shape 200"/>
          <p:cNvSpPr/>
          <p:nvPr>
            <p:ph type="body" sz="quarter" idx="1"/>
          </p:nvPr>
        </p:nvSpPr>
        <p:spPr>
          <a:xfrm>
            <a:off x="838200" y="1825625"/>
            <a:ext cx="3654177" cy="4351338"/>
          </a:xfrm>
          <a:prstGeom prst="rect">
            <a:avLst/>
          </a:prstGeom>
        </p:spPr>
        <p:txBody>
          <a:bodyPr/>
          <a:lstStyle/>
          <a:p>
            <a:pPr marL="0" indent="0">
              <a:buSzTx/>
              <a:buFontTx/>
              <a:buNone/>
              <a:defRPr sz="2400" b="1"/>
            </a:pPr>
            <a:r>
              <a:t>计算机科学家</a:t>
            </a:r>
            <a:r>
              <a:rPr sz="1300" b="0">
                <a:latin typeface="冬青黑体简体中文 W6"/>
                <a:ea typeface="冬青黑体简体中文 W6"/>
                <a:cs typeface="冬青黑体简体中文 W6"/>
                <a:sym typeface="冬青黑体简体中文 W6"/>
              </a:rPr>
              <a:t>Donald Knuth</a:t>
            </a:r>
            <a:r>
              <a:t>的说法</a:t>
            </a:r>
            <a:r>
              <a:rPr sz="1300"/>
              <a:t>，“</a:t>
            </a:r>
            <a:r>
              <a:t>人工智能已经在几乎所有需要思考的领域超过了人类</a:t>
            </a:r>
            <a:r>
              <a:rPr sz="1300"/>
              <a:t>，</a:t>
            </a:r>
            <a:r>
              <a:t>但是在那些人类和其它动物不需要思考就能完成的事情上</a:t>
            </a:r>
            <a:r>
              <a:rPr sz="1300"/>
              <a:t>，</a:t>
            </a:r>
            <a:r>
              <a:t>还差得很远。</a:t>
            </a:r>
            <a:r>
              <a:rPr sz="1300"/>
              <a:t>”</a:t>
            </a:r>
            <a:endParaRPr sz="1300"/>
          </a:p>
        </p:txBody>
      </p:sp>
      <p:pic>
        <p:nvPicPr>
          <p:cNvPr id="201" name="pasted-image.png"/>
          <p:cNvPicPr>
            <a:picLocks noChangeAspect="1"/>
          </p:cNvPicPr>
          <p:nvPr/>
        </p:nvPicPr>
        <p:blipFill>
          <a:blip r:embed="rId1"/>
          <a:stretch>
            <a:fillRect/>
          </a:stretch>
        </p:blipFill>
        <p:spPr>
          <a:xfrm>
            <a:off x="4591986" y="1330390"/>
            <a:ext cx="6540990" cy="5341808"/>
          </a:xfrm>
          <a:prstGeom prst="rect">
            <a:avLst/>
          </a:prstGeom>
          <a:ln w="12700">
            <a:miter lim="400000"/>
            <a:headEnd/>
            <a:tailEnd/>
          </a:ln>
        </p:spPr>
      </p:pic>
      <p:pic>
        <p:nvPicPr>
          <p:cNvPr id="202" name="pasted-image.png"/>
          <p:cNvPicPr>
            <a:picLocks noChangeAspect="1"/>
          </p:cNvPicPr>
          <p:nvPr/>
        </p:nvPicPr>
        <p:blipFill>
          <a:blip r:embed="rId1"/>
          <a:stretch>
            <a:fillRect/>
          </a:stretch>
        </p:blipFill>
        <p:spPr>
          <a:xfrm>
            <a:off x="4718986" y="1457390"/>
            <a:ext cx="6540990" cy="534180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hape 204"/>
          <p:cNvSpPr/>
          <p:nvPr>
            <p:ph type="title"/>
          </p:nvPr>
        </p:nvSpPr>
        <p:spPr>
          <a:prstGeom prst="rect">
            <a:avLst/>
          </a:prstGeom>
        </p:spPr>
        <p:txBody>
          <a:bodyPr/>
          <a:lstStyle>
            <a:lvl1pPr defTabSz="457200">
              <a:lnSpc>
                <a:spcPct val="100000"/>
              </a:lnSpc>
              <a:defRPr sz="2400">
                <a:latin typeface="Helvetica Neue"/>
                <a:ea typeface="Helvetica Neue"/>
                <a:cs typeface="Helvetica Neue"/>
                <a:sym typeface="Helvetica Neue"/>
              </a:defRPr>
            </a:lvl1pPr>
          </a:lstStyle>
          <a:p>
            <a:r>
              <a:t>混合智能:AI控制大鼠走出迷宫</a:t>
            </a:r>
          </a:p>
        </p:txBody>
      </p:sp>
      <p:pic>
        <p:nvPicPr>
          <p:cNvPr id="205" name="pasted-image.tiff"/>
          <p:cNvPicPr>
            <a:picLocks noChangeAspect="1"/>
          </p:cNvPicPr>
          <p:nvPr/>
        </p:nvPicPr>
        <p:blipFill>
          <a:blip r:embed="rId1"/>
          <a:stretch>
            <a:fillRect/>
          </a:stretch>
        </p:blipFill>
        <p:spPr>
          <a:xfrm>
            <a:off x="7080250" y="0"/>
            <a:ext cx="5143500" cy="6858000"/>
          </a:xfrm>
          <a:prstGeom prst="rect">
            <a:avLst/>
          </a:prstGeom>
          <a:ln w="12700">
            <a:miter lim="400000"/>
            <a:headEnd/>
            <a:tailEnd/>
          </a:ln>
        </p:spPr>
      </p:pic>
      <p:pic>
        <p:nvPicPr>
          <p:cNvPr id="206" name="pasted-image.tiff"/>
          <p:cNvPicPr>
            <a:picLocks noChangeAspect="1"/>
          </p:cNvPicPr>
          <p:nvPr/>
        </p:nvPicPr>
        <p:blipFill>
          <a:blip r:embed="rId2"/>
          <a:stretch>
            <a:fillRect/>
          </a:stretch>
        </p:blipFill>
        <p:spPr>
          <a:xfrm>
            <a:off x="359409" y="2332683"/>
            <a:ext cx="6480727" cy="345638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p>
            <a:r>
              <a:t>AI变为人体的一部分</a:t>
            </a:r>
          </a:p>
        </p:txBody>
      </p:sp>
      <p:pic>
        <p:nvPicPr>
          <p:cNvPr id="209" name="pasted-image.tiff"/>
          <p:cNvPicPr>
            <a:picLocks noChangeAspect="1"/>
          </p:cNvPicPr>
          <p:nvPr/>
        </p:nvPicPr>
        <p:blipFill>
          <a:blip r:embed="rId1"/>
          <a:stretch>
            <a:fillRect/>
          </a:stretch>
        </p:blipFill>
        <p:spPr>
          <a:xfrm>
            <a:off x="1454150" y="1702593"/>
            <a:ext cx="8540911" cy="470517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11" name="Shape 211"/>
          <p:cNvSpPr/>
          <p:nvPr>
            <p:ph type="title"/>
          </p:nvPr>
        </p:nvSpPr>
        <p:spPr>
          <a:xfrm>
            <a:off x="2073948" y="2611260"/>
            <a:ext cx="8448642" cy="1209678"/>
          </a:xfrm>
          <a:prstGeom prst="rect">
            <a:avLst/>
          </a:prstGeom>
        </p:spPr>
        <p:txBody>
          <a:bodyPr/>
          <a:lstStyle>
            <a:lvl1pPr algn="ctr" defTabSz="905510">
              <a:defRPr sz="3500">
                <a:solidFill>
                  <a:srgbClr val="FFFFFF"/>
                </a:solidFill>
                <a:latin typeface="造字工房悦黑（非商用）常规体"/>
                <a:ea typeface="造字工房悦黑（非商用）常规体"/>
                <a:cs typeface="造字工房悦黑（非商用）常规体"/>
                <a:sym typeface="造字工房悦黑（非商用）常规体"/>
              </a:defRPr>
            </a:lvl1pPr>
          </a:lstStyle>
          <a:p>
            <a:r>
              <a:t>什么是人工智能？</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13" name="Shape 213"/>
          <p:cNvSpPr/>
          <p:nvPr/>
        </p:nvSpPr>
        <p:spPr>
          <a:xfrm>
            <a:off x="877568" y="412750"/>
            <a:ext cx="5381243" cy="408937"/>
          </a:xfrm>
          <a:prstGeom prst="rect">
            <a:avLst/>
          </a:prstGeom>
          <a:ln w="12700">
            <a:miter lim="400000"/>
          </a:ln>
        </p:spPr>
        <p:txBody>
          <a:bodyPr lIns="45718" tIns="45718" rIns="45718" bIns="45718">
            <a:spAutoFit/>
          </a:bodyPr>
          <a:lstStyle>
            <a:lvl1pPr>
              <a:defRPr spc="100">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什么是人工智能？</a:t>
            </a:r>
          </a:p>
        </p:txBody>
      </p:sp>
      <p:sp>
        <p:nvSpPr>
          <p:cNvPr id="214" name="Shape 214"/>
          <p:cNvSpPr/>
          <p:nvPr/>
        </p:nvSpPr>
        <p:spPr>
          <a:xfrm>
            <a:off x="1012649" y="887732"/>
            <a:ext cx="10166702" cy="3126737"/>
          </a:xfrm>
          <a:prstGeom prst="rect">
            <a:avLst/>
          </a:prstGeom>
          <a:ln w="12700">
            <a:miter lim="400000"/>
          </a:ln>
        </p:spPr>
        <p:txBody>
          <a:bodyPr lIns="45718" tIns="45718" rIns="45718" bIns="45718" anchor="ctr">
            <a:spAutoFit/>
          </a:bodyPr>
          <a:lstStyle/>
          <a:p>
            <a:pPr marL="250825" indent="-250825" defTabSz="457200">
              <a:spcBef>
                <a:spcPts val="1200"/>
              </a:spcBef>
              <a:buSzPct val="100000"/>
              <a:buChar char="•"/>
              <a:defRPr sz="2100">
                <a:latin typeface="华文楷体" panose="02010600040101010101" charset="-122"/>
                <a:ea typeface="华文楷体" panose="02010600040101010101" charset="-122"/>
                <a:cs typeface="华文楷体" panose="02010600040101010101" charset="-122"/>
                <a:sym typeface="华文楷体" panose="02010600040101010101" charset="-122"/>
              </a:defRPr>
            </a:pPr>
            <a:r>
              <a:rPr b="1">
                <a:latin typeface="+mn-lt"/>
                <a:ea typeface="+mn-ea"/>
                <a:cs typeface="+mn-cs"/>
                <a:sym typeface="Helvetica"/>
              </a:rPr>
              <a:t>有两种差别非常大的观点</a:t>
            </a:r>
            <a:r>
              <a:t>：</a:t>
            </a:r>
          </a:p>
          <a:p>
            <a:pPr marL="250825" indent="-250825" defTabSz="457200">
              <a:spcBef>
                <a:spcPts val="1200"/>
              </a:spcBef>
              <a:buSzPct val="100000"/>
              <a:buChar char="•"/>
              <a:defRPr sz="2100">
                <a:latin typeface="华文楷体" panose="02010600040101010101" charset="-122"/>
                <a:ea typeface="华文楷体" panose="02010600040101010101" charset="-122"/>
                <a:cs typeface="华文楷体" panose="02010600040101010101" charset="-122"/>
                <a:sym typeface="华文楷体" panose="02010600040101010101" charset="-122"/>
              </a:defRPr>
            </a:pPr>
            <a:r>
              <a:t>第一种，我们称之为强人工智能，目的是希望研制出和人一样聪明，甚至比人更聪明的机器，这种观点在科幻作品和电影里面出现的比较多。</a:t>
            </a:r>
          </a:p>
          <a:p>
            <a:pPr marL="250825" indent="-250825" defTabSz="457200">
              <a:spcBef>
                <a:spcPts val="1200"/>
              </a:spcBef>
              <a:buSzPct val="100000"/>
              <a:buChar char="•"/>
              <a:defRPr sz="2100">
                <a:latin typeface="华文楷体" panose="02010600040101010101" charset="-122"/>
                <a:ea typeface="华文楷体" panose="02010600040101010101" charset="-122"/>
                <a:cs typeface="华文楷体" panose="02010600040101010101" charset="-122"/>
                <a:sym typeface="华文楷体" panose="02010600040101010101" charset="-122"/>
              </a:defRPr>
            </a:pPr>
            <a:r>
              <a:t>另外一种叫做</a:t>
            </a:r>
            <a:r>
              <a:rPr b="1">
                <a:latin typeface="+mn-lt"/>
                <a:ea typeface="+mn-ea"/>
                <a:cs typeface="+mn-cs"/>
                <a:sym typeface="Helvetica"/>
              </a:rPr>
              <a:t>弱人工智能，是觉得人做事的时候很聪明，能不能向人学习一下，让机器做事的时候也聪明起来</a:t>
            </a:r>
            <a:r>
              <a:t>，在科学界研究者探索的主要是这个方面。</a:t>
            </a:r>
          </a:p>
          <a:p>
            <a:pPr marL="250825" indent="-250825" defTabSz="457200">
              <a:spcBef>
                <a:spcPts val="1200"/>
              </a:spcBef>
              <a:buSzPct val="100000"/>
              <a:buChar char="•"/>
              <a:defRPr sz="2100">
                <a:latin typeface="华文楷体" panose="02010600040101010101" charset="-122"/>
                <a:ea typeface="华文楷体" panose="02010600040101010101" charset="-122"/>
                <a:cs typeface="华文楷体" panose="02010600040101010101" charset="-122"/>
                <a:sym typeface="华文楷体" panose="02010600040101010101" charset="-122"/>
              </a:defRPr>
            </a:pPr>
            <a:r>
              <a:t>Marvin Minsky：人工智能就是研究「让机器来完成那些如果由人来做则需要智能的事情」的科学。</a:t>
            </a:r>
          </a:p>
        </p:txBody>
      </p:sp>
      <p:pic>
        <p:nvPicPr>
          <p:cNvPr id="215" name="image5.png"/>
          <p:cNvPicPr>
            <a:picLocks noChangeAspect="1"/>
          </p:cNvPicPr>
          <p:nvPr/>
        </p:nvPicPr>
        <p:blipFill>
          <a:blip r:embed="rId2"/>
          <a:stretch>
            <a:fillRect/>
          </a:stretch>
        </p:blipFill>
        <p:spPr>
          <a:xfrm>
            <a:off x="-1908" y="249554"/>
            <a:ext cx="885194" cy="788671"/>
          </a:xfrm>
          <a:prstGeom prst="rect">
            <a:avLst/>
          </a:prstGeom>
          <a:ln w="12700">
            <a:miter lim="400000"/>
            <a:headEnd/>
            <a:tailEnd/>
          </a:ln>
        </p:spPr>
      </p:pic>
      <p:pic>
        <p:nvPicPr>
          <p:cNvPr id="216" name="image6.png"/>
          <p:cNvPicPr>
            <a:picLocks noChangeAspect="1"/>
          </p:cNvPicPr>
          <p:nvPr/>
        </p:nvPicPr>
        <p:blipFill>
          <a:blip r:embed="rId3"/>
          <a:stretch>
            <a:fillRect/>
          </a:stretch>
        </p:blipFill>
        <p:spPr>
          <a:xfrm>
            <a:off x="8845550" y="6069329"/>
            <a:ext cx="3285491" cy="742953"/>
          </a:xfrm>
          <a:prstGeom prst="rect">
            <a:avLst/>
          </a:prstGeom>
          <a:ln w="12700">
            <a:miter lim="400000"/>
            <a:headEnd/>
            <a:tailEnd/>
          </a:ln>
        </p:spPr>
      </p:pic>
      <p:pic>
        <p:nvPicPr>
          <p:cNvPr id="217" name="屏幕快照 2017-11-02 下午12.21.19.png"/>
          <p:cNvPicPr>
            <a:picLocks noChangeAspect="1"/>
          </p:cNvPicPr>
          <p:nvPr/>
        </p:nvPicPr>
        <p:blipFill>
          <a:blip r:embed="rId4"/>
          <a:stretch>
            <a:fillRect/>
          </a:stretch>
        </p:blipFill>
        <p:spPr>
          <a:xfrm>
            <a:off x="3057874" y="3669820"/>
            <a:ext cx="6508052" cy="2468149"/>
          </a:xfrm>
          <a:prstGeom prst="rect">
            <a:avLst/>
          </a:prstGeom>
          <a:ln w="12700">
            <a:miter lim="400000"/>
            <a:headEnd/>
            <a:tailEnd/>
          </a:ln>
        </p:spPr>
      </p:pic>
      <p:pic>
        <p:nvPicPr>
          <p:cNvPr id="218" name="屏幕快照 2017-11-02 下午12.21.19.png"/>
          <p:cNvPicPr>
            <a:picLocks noChangeAspect="1"/>
          </p:cNvPicPr>
          <p:nvPr/>
        </p:nvPicPr>
        <p:blipFill>
          <a:blip r:embed="rId4"/>
          <a:stretch>
            <a:fillRect/>
          </a:stretch>
        </p:blipFill>
        <p:spPr>
          <a:xfrm>
            <a:off x="3184874" y="3796820"/>
            <a:ext cx="6508052" cy="246814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lvl1pPr algn="ctr">
              <a:defRPr sz="6000"/>
            </a:lvl1pPr>
          </a:lstStyle>
          <a:p>
            <a:r>
              <a:t>人工智能在过去 60 多年的历史</a:t>
            </a:r>
          </a:p>
        </p:txBody>
      </p:sp>
      <p:sp>
        <p:nvSpPr>
          <p:cNvPr id="221" name="Shape 221"/>
          <p:cNvSpPr/>
          <p:nvPr>
            <p:ph type="body" sz="half" idx="1"/>
          </p:nvPr>
        </p:nvSpPr>
        <p:spPr>
          <a:xfrm>
            <a:off x="838200" y="1825625"/>
            <a:ext cx="6073825" cy="4351338"/>
          </a:xfrm>
          <a:prstGeom prst="rect">
            <a:avLst/>
          </a:prstGeom>
        </p:spPr>
        <p:txBody>
          <a:bodyPr/>
          <a:lstStyle/>
          <a:p>
            <a:pPr marL="233680" indent="-233680" defTabSz="887095">
              <a:spcBef>
                <a:spcPts val="900"/>
              </a:spcBef>
              <a:buFontTx/>
              <a:defRPr sz="2330"/>
            </a:pPr>
            <a:r>
              <a:t>第一个阶段从 50 年代中期到 60 年代，人工智能主要在做推理。</a:t>
            </a:r>
          </a:p>
          <a:p>
            <a:pPr marL="233680" indent="-233680" defTabSz="887095">
              <a:spcBef>
                <a:spcPts val="900"/>
              </a:spcBef>
              <a:buFontTx/>
              <a:defRPr sz="2330"/>
            </a:pPr>
            <a:r>
              <a:t>第二个阶段。在这个阶段大家思考的是能不能把知识总结出来教给计算机系统。这就是所谓的知识工程期</a:t>
            </a:r>
          </a:p>
          <a:p>
            <a:pPr marL="233680" indent="-233680" defTabSz="887095">
              <a:spcBef>
                <a:spcPts val="900"/>
              </a:spcBef>
              <a:buFontTx/>
              <a:defRPr sz="2330"/>
            </a:pPr>
            <a:r>
              <a:t>从 20 世纪 90 年代开始，人工智能的主流研究就进入到第三个阶段，这个阶段一直持续到今天，就是「机器学习阶段」。</a:t>
            </a:r>
          </a:p>
          <a:p>
            <a:pPr marL="603250" lvl="1" indent="-233680" defTabSz="887095">
              <a:spcBef>
                <a:spcPts val="900"/>
              </a:spcBef>
              <a:buFontTx/>
              <a:defRPr sz="2330" b="1"/>
            </a:pPr>
            <a:r>
              <a:t>深度学习是机器学习的一个分支，而机器学习又是人工智能的一个核心研究领域</a:t>
            </a:r>
          </a:p>
        </p:txBody>
      </p:sp>
      <p:pic>
        <p:nvPicPr>
          <p:cNvPr id="222" name="pasted-image.tiff"/>
          <p:cNvPicPr>
            <a:picLocks noChangeAspect="1"/>
          </p:cNvPicPr>
          <p:nvPr/>
        </p:nvPicPr>
        <p:blipFill>
          <a:blip r:embed="rId1"/>
          <a:stretch>
            <a:fillRect/>
          </a:stretch>
        </p:blipFill>
        <p:spPr>
          <a:xfrm>
            <a:off x="8061423" y="1558925"/>
            <a:ext cx="2874568" cy="3821403"/>
          </a:xfrm>
          <a:prstGeom prst="rect">
            <a:avLst/>
          </a:prstGeom>
          <a:ln w="12700">
            <a:miter lim="400000"/>
            <a:headEnd/>
            <a:tailEnd/>
          </a:ln>
        </p:spPr>
      </p:pic>
      <p:sp>
        <p:nvSpPr>
          <p:cNvPr id="223" name="Shape 223"/>
          <p:cNvSpPr/>
          <p:nvPr/>
        </p:nvSpPr>
        <p:spPr>
          <a:xfrm>
            <a:off x="7782045" y="5466081"/>
            <a:ext cx="3788923" cy="1234437"/>
          </a:xfrm>
          <a:prstGeom prst="rect">
            <a:avLst/>
          </a:prstGeom>
          <a:ln w="12700">
            <a:miter lim="400000"/>
          </a:ln>
        </p:spPr>
        <p:txBody>
          <a:bodyPr lIns="45718" tIns="45718" rIns="45718" bIns="45718">
            <a:spAutoFit/>
          </a:bodyPr>
          <a:lstStyle>
            <a:lvl1pPr defTabSz="457200">
              <a:defRPr sz="1300">
                <a:solidFill>
                  <a:srgbClr val="272727"/>
                </a:solidFill>
                <a:latin typeface="Helvetica Neue"/>
                <a:ea typeface="Helvetica Neue"/>
                <a:cs typeface="Helvetica Neue"/>
                <a:sym typeface="Helvetica Neue"/>
              </a:defRPr>
            </a:lvl1pPr>
          </a:lstStyle>
          <a:p>
            <a:r>
              <a:t>吴文俊院士，３７岁凭借在拓扑学上的杰出成就，与华罗庚、钱学森一起获得首届国家自然科学奖一等奖；３８岁当选中国科学院学部委员；上世纪７０年代开始攀登数学机械化的高峰；世纪之交，捧得首届国家最高科技奖……</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39" name="Shape 239"/>
          <p:cNvSpPr/>
          <p:nvPr/>
        </p:nvSpPr>
        <p:spPr>
          <a:xfrm>
            <a:off x="1927223" y="2841943"/>
            <a:ext cx="8337554" cy="726437"/>
          </a:xfrm>
          <a:prstGeom prst="rect">
            <a:avLst/>
          </a:prstGeom>
          <a:ln w="12700">
            <a:miter lim="400000"/>
          </a:ln>
        </p:spPr>
        <p:txBody>
          <a:bodyPr lIns="45718" tIns="45718" rIns="45718" bIns="45718" anchor="ctr">
            <a:spAutoFit/>
          </a:bodyPr>
          <a:lstStyle>
            <a:lvl1pPr algn="ctr">
              <a:lnSpc>
                <a:spcPct val="150000"/>
              </a:lnSpc>
              <a:defRPr sz="3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t>人工智能：机遇与挑战</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p:nvPr>
            <p:ph type="title"/>
          </p:nvPr>
        </p:nvSpPr>
        <p:spPr>
          <a:prstGeom prst="rect">
            <a:avLst/>
          </a:prstGeom>
        </p:spPr>
        <p:txBody>
          <a:bodyPr/>
          <a:lstStyle/>
          <a:p>
            <a:r>
              <a:t>特斯拉的工厂</a:t>
            </a:r>
          </a:p>
        </p:txBody>
      </p:sp>
      <p:sp>
        <p:nvSpPr>
          <p:cNvPr id="242" name="Shape 242"/>
          <p:cNvSpPr/>
          <p:nvPr>
            <p:ph type="body" idx="1"/>
          </p:nvPr>
        </p:nvSpPr>
        <p:spPr>
          <a:prstGeom prst="rect">
            <a:avLst/>
          </a:prstGeom>
        </p:spPr>
        <p:txBody>
          <a:bodyPr/>
          <a:lstStyle/>
          <a:p/>
        </p:txBody>
      </p:sp>
      <p:pic>
        <p:nvPicPr>
          <p:cNvPr id="243" name="pasted-image.tiff"/>
          <p:cNvPicPr>
            <a:picLocks noChangeAspect="1"/>
          </p:cNvPicPr>
          <p:nvPr/>
        </p:nvPicPr>
        <p:blipFill>
          <a:blip r:embed="rId1"/>
          <a:stretch>
            <a:fillRect/>
          </a:stretch>
        </p:blipFill>
        <p:spPr>
          <a:xfrm>
            <a:off x="821012" y="1515681"/>
            <a:ext cx="10367688" cy="497122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p:nvPr>
            <p:ph type="title"/>
          </p:nvPr>
        </p:nvSpPr>
        <p:spPr>
          <a:prstGeom prst="rect">
            <a:avLst/>
          </a:prstGeom>
        </p:spPr>
        <p:txBody>
          <a:bodyPr/>
          <a:lstStyle/>
          <a:p/>
        </p:txBody>
      </p:sp>
      <p:sp>
        <p:nvSpPr>
          <p:cNvPr id="246" name="Shape 246"/>
          <p:cNvSpPr/>
          <p:nvPr>
            <p:ph type="body" idx="1"/>
          </p:nvPr>
        </p:nvSpPr>
        <p:spPr>
          <a:prstGeom prst="rect">
            <a:avLst/>
          </a:prstGeom>
        </p:spPr>
        <p:txBody>
          <a:bodyPr/>
          <a:lstStyle/>
          <a:p/>
        </p:txBody>
      </p:sp>
      <p:pic>
        <p:nvPicPr>
          <p:cNvPr id="247" name="pasted-image.tiff"/>
          <p:cNvPicPr>
            <a:picLocks noChangeAspect="1"/>
          </p:cNvPicPr>
          <p:nvPr/>
        </p:nvPicPr>
        <p:blipFill>
          <a:blip r:embed="rId1"/>
          <a:stretch>
            <a:fillRect/>
          </a:stretch>
        </p:blipFill>
        <p:spPr>
          <a:xfrm>
            <a:off x="660745" y="143810"/>
            <a:ext cx="10870510" cy="6228509"/>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59" name="Shape 159"/>
          <p:cNvSpPr/>
          <p:nvPr>
            <p:ph type="title"/>
          </p:nvPr>
        </p:nvSpPr>
        <p:spPr>
          <a:xfrm>
            <a:off x="2212180" y="2646363"/>
            <a:ext cx="8250439" cy="1209678"/>
          </a:xfrm>
          <a:prstGeom prst="rect">
            <a:avLst/>
          </a:prstGeom>
        </p:spPr>
        <p:txBody>
          <a:bodyPr/>
          <a:lstStyle>
            <a:lvl1pPr algn="ctr" defTabSz="850265">
              <a:defRPr sz="3350">
                <a:solidFill>
                  <a:srgbClr val="FFFFFF"/>
                </a:solidFill>
                <a:latin typeface="造字工房悦黑（非商用）常规体"/>
                <a:ea typeface="造字工房悦黑（非商用）常规体"/>
                <a:cs typeface="造字工房悦黑（非商用）常规体"/>
                <a:sym typeface="造字工房悦黑（非商用）常规体"/>
              </a:defRPr>
            </a:lvl1pPr>
          </a:lstStyle>
          <a:p>
            <a:r>
              <a:rPr lang="zh-CN"/>
              <a:t>工业革命与智能化浪潮</a:t>
            </a:r>
            <a:endParaRPr lang="zh-CN"/>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p>
            <a:r>
              <a:t>AI改变制造业</a:t>
            </a:r>
          </a:p>
        </p:txBody>
      </p:sp>
      <p:sp>
        <p:nvSpPr>
          <p:cNvPr id="250" name="Shape 250"/>
          <p:cNvSpPr/>
          <p:nvPr>
            <p:ph type="body" idx="1"/>
          </p:nvPr>
        </p:nvSpPr>
        <p:spPr>
          <a:prstGeom prst="rect">
            <a:avLst/>
          </a:prstGeom>
        </p:spPr>
        <p:txBody>
          <a:bodyPr/>
          <a:lstStyle/>
          <a:p>
            <a:pPr marL="240665" indent="-240665">
              <a:buFontTx/>
              <a:defRPr sz="2400" b="1"/>
            </a:pPr>
            <a:r>
              <a:t>工业4.0与智能制造2025</a:t>
            </a:r>
          </a:p>
          <a:p>
            <a:pPr marL="240665" indent="-240665">
              <a:buFontTx/>
              <a:defRPr sz="2400" b="1"/>
            </a:pPr>
            <a:r>
              <a:t>在中国，人力综合成本效益与智能制造装备的综合成本效益相比已经逐渐处于劣势</a:t>
            </a:r>
          </a:p>
          <a:p>
            <a:pPr marL="621665" lvl="1" indent="-240665">
              <a:buFontTx/>
              <a:defRPr sz="2400" b="1"/>
            </a:pPr>
            <a:r>
              <a:t>操作工逐渐被各类工业机器人取代</a:t>
            </a:r>
          </a:p>
          <a:p>
            <a:pPr marL="621665" lvl="1" indent="-240665">
              <a:buFontTx/>
              <a:defRPr sz="2400" b="1"/>
            </a:pPr>
            <a:r>
              <a:t>智能装备研发人才需求看涨</a:t>
            </a:r>
          </a:p>
          <a:p>
            <a:pPr marL="621665" lvl="1" indent="-240665">
              <a:buFontTx/>
              <a:defRPr sz="2400" b="1"/>
            </a:pPr>
            <a:r>
              <a:t>智能装备运维人员无法取代</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r>
              <a:t>AI改变我们的生活</a:t>
            </a:r>
          </a:p>
        </p:txBody>
      </p:sp>
      <p:sp>
        <p:nvSpPr>
          <p:cNvPr id="253" name="Shape 253"/>
          <p:cNvSpPr/>
          <p:nvPr>
            <p:ph type="body" idx="1"/>
          </p:nvPr>
        </p:nvSpPr>
        <p:spPr>
          <a:prstGeom prst="rect">
            <a:avLst/>
          </a:prstGeom>
        </p:spPr>
        <p:txBody>
          <a:bodyPr/>
          <a:lstStyle/>
          <a:p>
            <a:r>
              <a:t>陪伴／闲聊机器人、智能客服机器人</a:t>
            </a:r>
          </a:p>
          <a:p>
            <a:r>
              <a:t>智能助理siri、小娜</a:t>
            </a:r>
          </a:p>
          <a:p>
            <a:r>
              <a:t>语言的障碍在逐渐消失，晓译翻译机</a:t>
            </a:r>
          </a:p>
          <a:p>
            <a:r>
              <a:t>人脸识别——天眼系统</a:t>
            </a:r>
          </a:p>
          <a:p>
            <a:r>
              <a:t>自动驾驶——特斯拉</a:t>
            </a:r>
          </a:p>
          <a:p>
            <a:r>
              <a:t>…….</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r>
              <a:t>陪伴／闲聊</a:t>
            </a:r>
          </a:p>
        </p:txBody>
      </p:sp>
      <p:sp>
        <p:nvSpPr>
          <p:cNvPr id="256" name="Shape 256"/>
          <p:cNvSpPr/>
          <p:nvPr>
            <p:ph type="body" idx="1"/>
          </p:nvPr>
        </p:nvSpPr>
        <p:spPr>
          <a:prstGeom prst="rect">
            <a:avLst/>
          </a:prstGeom>
        </p:spPr>
        <p:txBody>
          <a:bodyPr/>
          <a:lstStyle/>
          <a:p/>
        </p:txBody>
      </p:sp>
      <p:pic>
        <p:nvPicPr>
          <p:cNvPr id="257" name="pasted-image.tiff"/>
          <p:cNvPicPr>
            <a:picLocks noChangeAspect="1"/>
          </p:cNvPicPr>
          <p:nvPr/>
        </p:nvPicPr>
        <p:blipFill>
          <a:blip r:embed="rId1"/>
          <a:stretch>
            <a:fillRect/>
          </a:stretch>
        </p:blipFill>
        <p:spPr>
          <a:xfrm>
            <a:off x="487212" y="1825625"/>
            <a:ext cx="6173938" cy="4351338"/>
          </a:xfrm>
          <a:prstGeom prst="rect">
            <a:avLst/>
          </a:prstGeom>
          <a:ln w="12700">
            <a:miter lim="400000"/>
            <a:headEnd/>
            <a:tailEnd/>
          </a:ln>
        </p:spPr>
      </p:pic>
      <p:pic>
        <p:nvPicPr>
          <p:cNvPr id="258" name="pasted-image.tiff"/>
          <p:cNvPicPr>
            <a:picLocks noChangeAspect="1"/>
          </p:cNvPicPr>
          <p:nvPr/>
        </p:nvPicPr>
        <p:blipFill>
          <a:blip r:embed="rId2"/>
          <a:stretch>
            <a:fillRect/>
          </a:stretch>
        </p:blipFill>
        <p:spPr>
          <a:xfrm>
            <a:off x="7386075" y="0"/>
            <a:ext cx="4804901" cy="6858000"/>
          </a:xfrm>
          <a:prstGeom prst="rect">
            <a:avLst/>
          </a:prstGeom>
          <a:ln w="12700">
            <a:miter lim="400000"/>
            <a:headEnd/>
            <a:tailEnd/>
          </a:ln>
        </p:spPr>
      </p:pic>
      <p:pic>
        <p:nvPicPr>
          <p:cNvPr id="259" name="pasted-image.tiff"/>
          <p:cNvPicPr>
            <a:picLocks noChangeAspect="1"/>
          </p:cNvPicPr>
          <p:nvPr/>
        </p:nvPicPr>
        <p:blipFill>
          <a:blip r:embed="rId1"/>
          <a:stretch>
            <a:fillRect/>
          </a:stretch>
        </p:blipFill>
        <p:spPr>
          <a:xfrm>
            <a:off x="614212" y="1952625"/>
            <a:ext cx="6173938" cy="435133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ph type="title"/>
          </p:nvPr>
        </p:nvSpPr>
        <p:spPr>
          <a:prstGeom prst="rect">
            <a:avLst/>
          </a:prstGeom>
        </p:spPr>
        <p:txBody>
          <a:bodyPr/>
          <a:lstStyle/>
          <a:p>
            <a:r>
              <a:t>语音助理</a:t>
            </a:r>
          </a:p>
        </p:txBody>
      </p:sp>
      <p:pic>
        <p:nvPicPr>
          <p:cNvPr id="262" name="pasted-image.tiff"/>
          <p:cNvPicPr>
            <a:picLocks noChangeAspect="1"/>
          </p:cNvPicPr>
          <p:nvPr/>
        </p:nvPicPr>
        <p:blipFill>
          <a:blip r:embed="rId1"/>
          <a:stretch>
            <a:fillRect/>
          </a:stretch>
        </p:blipFill>
        <p:spPr>
          <a:xfrm>
            <a:off x="241300" y="2386487"/>
            <a:ext cx="4901799" cy="3229614"/>
          </a:xfrm>
          <a:prstGeom prst="rect">
            <a:avLst/>
          </a:prstGeom>
          <a:ln w="12700">
            <a:miter lim="400000"/>
            <a:headEnd/>
            <a:tailEnd/>
          </a:ln>
        </p:spPr>
      </p:pic>
      <p:pic>
        <p:nvPicPr>
          <p:cNvPr id="263" name="pasted-image.tiff"/>
          <p:cNvPicPr>
            <a:picLocks noChangeAspect="1"/>
          </p:cNvPicPr>
          <p:nvPr/>
        </p:nvPicPr>
        <p:blipFill>
          <a:blip r:embed="rId2"/>
          <a:stretch>
            <a:fillRect/>
          </a:stretch>
        </p:blipFill>
        <p:spPr>
          <a:xfrm>
            <a:off x="5359305" y="2089943"/>
            <a:ext cx="6426095" cy="354918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p:nvPr>
            <p:ph type="title"/>
          </p:nvPr>
        </p:nvSpPr>
        <p:spPr>
          <a:prstGeom prst="rect">
            <a:avLst/>
          </a:prstGeom>
        </p:spPr>
        <p:txBody>
          <a:bodyPr/>
          <a:lstStyle/>
          <a:p>
            <a:r>
              <a:t>翻译这个职业会逐渐消失</a:t>
            </a:r>
          </a:p>
        </p:txBody>
      </p:sp>
      <p:pic>
        <p:nvPicPr>
          <p:cNvPr id="266" name="pasted-image.tiff"/>
          <p:cNvPicPr>
            <a:picLocks noChangeAspect="1"/>
          </p:cNvPicPr>
          <p:nvPr/>
        </p:nvPicPr>
        <p:blipFill>
          <a:blip r:embed="rId1"/>
          <a:stretch>
            <a:fillRect/>
          </a:stretch>
        </p:blipFill>
        <p:spPr>
          <a:xfrm>
            <a:off x="1516466" y="1519772"/>
            <a:ext cx="8955868" cy="4963044"/>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p:nvPr>
            <p:ph type="title"/>
          </p:nvPr>
        </p:nvSpPr>
        <p:spPr>
          <a:prstGeom prst="rect">
            <a:avLst/>
          </a:prstGeom>
        </p:spPr>
        <p:txBody>
          <a:bodyPr/>
          <a:lstStyle/>
          <a:p/>
        </p:txBody>
      </p:sp>
      <p:sp>
        <p:nvSpPr>
          <p:cNvPr id="269" name="Shape 269"/>
          <p:cNvSpPr/>
          <p:nvPr>
            <p:ph type="body" idx="1"/>
          </p:nvPr>
        </p:nvSpPr>
        <p:spPr>
          <a:prstGeom prst="rect">
            <a:avLst/>
          </a:prstGeom>
        </p:spPr>
        <p:txBody>
          <a:bodyPr/>
          <a:lstStyle/>
          <a:p/>
        </p:txBody>
      </p:sp>
      <p:pic>
        <p:nvPicPr>
          <p:cNvPr id="270" name="pasted-image.tiff"/>
          <p:cNvPicPr>
            <a:picLocks noChangeAspect="1"/>
          </p:cNvPicPr>
          <p:nvPr/>
        </p:nvPicPr>
        <p:blipFill>
          <a:blip r:embed="rId1"/>
          <a:stretch>
            <a:fillRect/>
          </a:stretch>
        </p:blipFill>
        <p:spPr>
          <a:xfrm>
            <a:off x="542849" y="359621"/>
            <a:ext cx="11106302" cy="6138758"/>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 name="pasted-image.tiff"/>
          <p:cNvPicPr>
            <a:picLocks noChangeAspect="1"/>
          </p:cNvPicPr>
          <p:nvPr/>
        </p:nvPicPr>
        <p:blipFill>
          <a:blip r:embed="rId1"/>
          <a:stretch>
            <a:fillRect/>
          </a:stretch>
        </p:blipFill>
        <p:spPr>
          <a:xfrm>
            <a:off x="394615" y="1424481"/>
            <a:ext cx="10717885" cy="5355178"/>
          </a:xfrm>
          <a:prstGeom prst="rect">
            <a:avLst/>
          </a:prstGeom>
          <a:ln w="12700">
            <a:miter lim="400000"/>
            <a:headEnd/>
            <a:tailEnd/>
          </a:ln>
        </p:spPr>
      </p:pic>
      <p:sp>
        <p:nvSpPr>
          <p:cNvPr id="273" name="Shape 273"/>
          <p:cNvSpPr/>
          <p:nvPr>
            <p:ph type="title"/>
          </p:nvPr>
        </p:nvSpPr>
        <p:spPr>
          <a:prstGeom prst="rect">
            <a:avLst/>
          </a:prstGeom>
        </p:spPr>
        <p:txBody>
          <a:bodyPr/>
          <a:lstStyle>
            <a:lvl1pPr marL="228600" indent="-228600">
              <a:spcBef>
                <a:spcPts val="1000"/>
              </a:spcBef>
              <a:buSzPct val="100000"/>
              <a:buFont typeface="Arial" panose="020B0604020202020204"/>
              <a:buChar char="•"/>
              <a:defRPr sz="2800">
                <a:latin typeface="+mj-lt"/>
                <a:ea typeface="+mj-ea"/>
                <a:cs typeface="+mj-cs"/>
                <a:sym typeface="Calibri" panose="020F0502020204030204"/>
              </a:defRPr>
            </a:lvl1pPr>
          </a:lstStyle>
          <a:p>
            <a:r>
              <a:t>自动驾驶——特斯拉</a:t>
            </a:r>
          </a:p>
        </p:txBody>
      </p:sp>
      <p:pic>
        <p:nvPicPr>
          <p:cNvPr id="274" name="pasted-image.tiff"/>
          <p:cNvPicPr>
            <a:picLocks noChangeAspect="1"/>
          </p:cNvPicPr>
          <p:nvPr/>
        </p:nvPicPr>
        <p:blipFill>
          <a:blip r:embed="rId2"/>
          <a:stretch>
            <a:fillRect/>
          </a:stretch>
        </p:blipFill>
        <p:spPr>
          <a:xfrm>
            <a:off x="7402184" y="-6350"/>
            <a:ext cx="4802516" cy="3204179"/>
          </a:xfrm>
          <a:prstGeom prst="rect">
            <a:avLst/>
          </a:prstGeom>
          <a:ln w="12700">
            <a:miter lim="400000"/>
            <a:headEnd/>
            <a:tailEnd/>
          </a:ln>
        </p:spPr>
      </p:pic>
      <p:sp>
        <p:nvSpPr>
          <p:cNvPr id="275" name="Shape 275"/>
          <p:cNvSpPr/>
          <p:nvPr/>
        </p:nvSpPr>
        <p:spPr>
          <a:xfrm>
            <a:off x="5720081" y="3224532"/>
            <a:ext cx="561337" cy="408937"/>
          </a:xfrm>
          <a:prstGeom prst="rect">
            <a:avLst/>
          </a:prstGeom>
          <a:ln w="12700">
            <a:miter lim="400000"/>
          </a:ln>
        </p:spPr>
        <p:txBody>
          <a:bodyPr wrap="none" lIns="45718" tIns="45718" rIns="45718" bIns="45718">
            <a:spAutoFit/>
          </a:bodyPr>
          <a:lstStyle/>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283" name="Shape 283"/>
          <p:cNvSpPr/>
          <p:nvPr/>
        </p:nvSpPr>
        <p:spPr>
          <a:xfrm>
            <a:off x="4789713" y="1846943"/>
            <a:ext cx="2641604" cy="2641604"/>
          </a:xfrm>
          <a:prstGeom prst="ellipse">
            <a:avLst/>
          </a:prstGeom>
          <a:gradFill>
            <a:gsLst>
              <a:gs pos="0">
                <a:srgbClr val="C0C0C0"/>
              </a:gs>
              <a:gs pos="100000">
                <a:srgbClr val="F8F8F8"/>
              </a:gs>
            </a:gsLst>
            <a:lin ang="2700000"/>
          </a:gradFill>
          <a:ln w="57150">
            <a:solidFill>
              <a:srgbClr val="DCDCDC"/>
            </a:solidFill>
            <a:miter/>
          </a:ln>
          <a:effectLst>
            <a:outerShdw blurRad="114300" dist="101600" dir="2700000" rotWithShape="0">
              <a:srgbClr val="000000">
                <a:alpha val="22000"/>
              </a:srgbClr>
            </a:outerShdw>
          </a:effectLst>
        </p:spPr>
        <p:txBody>
          <a:bodyPr lIns="45718" tIns="45718" rIns="45718" bIns="45718" anchor="ctr"/>
          <a:lstStyle/>
          <a:p>
            <a:pPr algn="ctr">
              <a:defRPr>
                <a:solidFill>
                  <a:srgbClr val="FFFFFF"/>
                </a:solidFill>
                <a:latin typeface="+mj-lt"/>
                <a:ea typeface="+mj-ea"/>
                <a:cs typeface="+mj-cs"/>
                <a:sym typeface="Calibri" panose="020F0502020204030204"/>
              </a:defRPr>
            </a:pPr>
          </a:p>
        </p:txBody>
      </p:sp>
      <p:sp>
        <p:nvSpPr>
          <p:cNvPr id="284" name="Shape 284"/>
          <p:cNvSpPr/>
          <p:nvPr/>
        </p:nvSpPr>
        <p:spPr>
          <a:xfrm>
            <a:off x="5304335" y="2362200"/>
            <a:ext cx="1611091" cy="1611088"/>
          </a:xfrm>
          <a:prstGeom prst="ellipse">
            <a:avLst/>
          </a:prstGeom>
          <a:blipFill>
            <a:blip r:embed="rId2"/>
            <a:stretch>
              <a:fillRect/>
            </a:stretch>
          </a:blipFill>
          <a:ln w="12700">
            <a:miter lim="400000"/>
          </a:ln>
        </p:spPr>
        <p:txBody>
          <a:bodyPr lIns="45718" tIns="45718" rIns="45718" bIns="45718" anchor="ctr"/>
          <a:lstStyle/>
          <a:p>
            <a:pPr algn="ctr">
              <a:defRPr>
                <a:solidFill>
                  <a:srgbClr val="FFFFFF"/>
                </a:solidFill>
                <a:latin typeface="+mj-lt"/>
                <a:ea typeface="+mj-ea"/>
                <a:cs typeface="+mj-cs"/>
                <a:sym typeface="Calibri" panose="020F0502020204030204"/>
              </a:defRPr>
            </a:pPr>
          </a:p>
        </p:txBody>
      </p:sp>
      <p:sp>
        <p:nvSpPr>
          <p:cNvPr id="285" name="Shape 285"/>
          <p:cNvSpPr/>
          <p:nvPr/>
        </p:nvSpPr>
        <p:spPr>
          <a:xfrm>
            <a:off x="5052378" y="5894704"/>
            <a:ext cx="2155827" cy="379416"/>
          </a:xfrm>
          <a:custGeom>
            <a:avLst/>
            <a:gdLst/>
            <a:ahLst/>
            <a:cxnLst>
              <a:cxn ang="0">
                <a:pos x="wd2" y="hd2"/>
              </a:cxn>
              <a:cxn ang="5400000">
                <a:pos x="wd2" y="hd2"/>
              </a:cxn>
              <a:cxn ang="10800000">
                <a:pos x="wd2" y="hd2"/>
              </a:cxn>
              <a:cxn ang="16200000">
                <a:pos x="wd2" y="hd2"/>
              </a:cxn>
            </a:cxnLst>
            <a:rect l="0" t="0" r="r" b="b"/>
            <a:pathLst>
              <a:path w="21600" h="21600" extrusionOk="0">
                <a:moveTo>
                  <a:pt x="9159" y="14950"/>
                </a:moveTo>
                <a:cubicBezTo>
                  <a:pt x="9134" y="14950"/>
                  <a:pt x="9092" y="15000"/>
                  <a:pt x="9034" y="15098"/>
                </a:cubicBezTo>
                <a:cubicBezTo>
                  <a:pt x="8977" y="15197"/>
                  <a:pt x="8933" y="15327"/>
                  <a:pt x="8904" y="15488"/>
                </a:cubicBezTo>
                <a:cubicBezTo>
                  <a:pt x="8874" y="15648"/>
                  <a:pt x="8858" y="15869"/>
                  <a:pt x="8854" y="16149"/>
                </a:cubicBezTo>
                <a:cubicBezTo>
                  <a:pt x="8851" y="16430"/>
                  <a:pt x="8851" y="16606"/>
                  <a:pt x="8856" y="16679"/>
                </a:cubicBezTo>
                <a:cubicBezTo>
                  <a:pt x="8860" y="16752"/>
                  <a:pt x="8865" y="16850"/>
                  <a:pt x="8871" y="16975"/>
                </a:cubicBezTo>
                <a:cubicBezTo>
                  <a:pt x="8876" y="17099"/>
                  <a:pt x="8893" y="17234"/>
                  <a:pt x="8920" y="17380"/>
                </a:cubicBezTo>
                <a:cubicBezTo>
                  <a:pt x="8948" y="17525"/>
                  <a:pt x="8987" y="17650"/>
                  <a:pt x="9037" y="17753"/>
                </a:cubicBezTo>
                <a:cubicBezTo>
                  <a:pt x="9087" y="17857"/>
                  <a:pt x="9129" y="17909"/>
                  <a:pt x="9162" y="17909"/>
                </a:cubicBezTo>
                <a:lnTo>
                  <a:pt x="9470" y="17909"/>
                </a:lnTo>
                <a:cubicBezTo>
                  <a:pt x="9534" y="17909"/>
                  <a:pt x="9595" y="17873"/>
                  <a:pt x="9651" y="17800"/>
                </a:cubicBezTo>
                <a:cubicBezTo>
                  <a:pt x="9708" y="17727"/>
                  <a:pt x="9753" y="17554"/>
                  <a:pt x="9786" y="17278"/>
                </a:cubicBezTo>
                <a:cubicBezTo>
                  <a:pt x="9819" y="17003"/>
                  <a:pt x="9833" y="16733"/>
                  <a:pt x="9827" y="16469"/>
                </a:cubicBezTo>
                <a:cubicBezTo>
                  <a:pt x="9822" y="16204"/>
                  <a:pt x="9817" y="15994"/>
                  <a:pt x="9814" y="15838"/>
                </a:cubicBezTo>
                <a:cubicBezTo>
                  <a:pt x="9810" y="15682"/>
                  <a:pt x="9797" y="15529"/>
                  <a:pt x="9774" y="15378"/>
                </a:cubicBezTo>
                <a:cubicBezTo>
                  <a:pt x="9751" y="15228"/>
                  <a:pt x="9716" y="15119"/>
                  <a:pt x="9668" y="15051"/>
                </a:cubicBezTo>
                <a:cubicBezTo>
                  <a:pt x="9620" y="14984"/>
                  <a:pt x="9568" y="14950"/>
                  <a:pt x="9511" y="14950"/>
                </a:cubicBezTo>
                <a:lnTo>
                  <a:pt x="9159" y="14950"/>
                </a:lnTo>
                <a:close/>
                <a:moveTo>
                  <a:pt x="10034" y="6027"/>
                </a:moveTo>
                <a:cubicBezTo>
                  <a:pt x="10087" y="6027"/>
                  <a:pt x="10167" y="6118"/>
                  <a:pt x="10275" y="6299"/>
                </a:cubicBezTo>
                <a:cubicBezTo>
                  <a:pt x="10384" y="6481"/>
                  <a:pt x="10477" y="6824"/>
                  <a:pt x="10554" y="7327"/>
                </a:cubicBezTo>
                <a:cubicBezTo>
                  <a:pt x="10632" y="7831"/>
                  <a:pt x="10688" y="8469"/>
                  <a:pt x="10721" y="9243"/>
                </a:cubicBezTo>
                <a:cubicBezTo>
                  <a:pt x="10754" y="10016"/>
                  <a:pt x="10770" y="10683"/>
                  <a:pt x="10770" y="11244"/>
                </a:cubicBezTo>
                <a:cubicBezTo>
                  <a:pt x="10770" y="11815"/>
                  <a:pt x="10770" y="13492"/>
                  <a:pt x="10769" y="16274"/>
                </a:cubicBezTo>
                <a:cubicBezTo>
                  <a:pt x="10768" y="19056"/>
                  <a:pt x="10608" y="20666"/>
                  <a:pt x="10289" y="21102"/>
                </a:cubicBezTo>
                <a:cubicBezTo>
                  <a:pt x="10126" y="21330"/>
                  <a:pt x="10004" y="21444"/>
                  <a:pt x="9924" y="21444"/>
                </a:cubicBezTo>
                <a:cubicBezTo>
                  <a:pt x="9848" y="21444"/>
                  <a:pt x="9811" y="21340"/>
                  <a:pt x="9811" y="21133"/>
                </a:cubicBezTo>
                <a:cubicBezTo>
                  <a:pt x="9811" y="20717"/>
                  <a:pt x="9796" y="20564"/>
                  <a:pt x="9767" y="20673"/>
                </a:cubicBezTo>
                <a:cubicBezTo>
                  <a:pt x="9738" y="20782"/>
                  <a:pt x="9696" y="20915"/>
                  <a:pt x="9643" y="21070"/>
                </a:cubicBezTo>
                <a:cubicBezTo>
                  <a:pt x="9590" y="21226"/>
                  <a:pt x="9522" y="21340"/>
                  <a:pt x="9438" y="21413"/>
                </a:cubicBezTo>
                <a:cubicBezTo>
                  <a:pt x="9355" y="21486"/>
                  <a:pt x="9275" y="21522"/>
                  <a:pt x="9198" y="21522"/>
                </a:cubicBezTo>
                <a:lnTo>
                  <a:pt x="8615" y="21522"/>
                </a:lnTo>
                <a:cubicBezTo>
                  <a:pt x="8555" y="21522"/>
                  <a:pt x="8472" y="21465"/>
                  <a:pt x="8368" y="21351"/>
                </a:cubicBezTo>
                <a:cubicBezTo>
                  <a:pt x="8263" y="21237"/>
                  <a:pt x="8171" y="20949"/>
                  <a:pt x="8091" y="20487"/>
                </a:cubicBezTo>
                <a:cubicBezTo>
                  <a:pt x="8012" y="20024"/>
                  <a:pt x="7958" y="19568"/>
                  <a:pt x="7929" y="19116"/>
                </a:cubicBezTo>
                <a:cubicBezTo>
                  <a:pt x="7901" y="18664"/>
                  <a:pt x="7882" y="18049"/>
                  <a:pt x="7873" y="17271"/>
                </a:cubicBezTo>
                <a:cubicBezTo>
                  <a:pt x="7867" y="16866"/>
                  <a:pt x="7865" y="16523"/>
                  <a:pt x="7865" y="16243"/>
                </a:cubicBezTo>
                <a:cubicBezTo>
                  <a:pt x="7865" y="15983"/>
                  <a:pt x="7867" y="15770"/>
                  <a:pt x="7870" y="15604"/>
                </a:cubicBezTo>
                <a:cubicBezTo>
                  <a:pt x="7879" y="15272"/>
                  <a:pt x="7888" y="14961"/>
                  <a:pt x="7896" y="14670"/>
                </a:cubicBezTo>
                <a:cubicBezTo>
                  <a:pt x="7905" y="14379"/>
                  <a:pt x="7933" y="13980"/>
                  <a:pt x="7983" y="13471"/>
                </a:cubicBezTo>
                <a:cubicBezTo>
                  <a:pt x="8032" y="12962"/>
                  <a:pt x="8104" y="12568"/>
                  <a:pt x="8197" y="12287"/>
                </a:cubicBezTo>
                <a:cubicBezTo>
                  <a:pt x="8291" y="12007"/>
                  <a:pt x="8377" y="11867"/>
                  <a:pt x="8456" y="11867"/>
                </a:cubicBezTo>
                <a:lnTo>
                  <a:pt x="9275" y="11867"/>
                </a:lnTo>
                <a:cubicBezTo>
                  <a:pt x="9288" y="11867"/>
                  <a:pt x="9358" y="11893"/>
                  <a:pt x="9485" y="11945"/>
                </a:cubicBezTo>
                <a:cubicBezTo>
                  <a:pt x="9613" y="11997"/>
                  <a:pt x="9682" y="12041"/>
                  <a:pt x="9694" y="12077"/>
                </a:cubicBezTo>
                <a:cubicBezTo>
                  <a:pt x="9706" y="12113"/>
                  <a:pt x="9728" y="12181"/>
                  <a:pt x="9761" y="12279"/>
                </a:cubicBezTo>
                <a:cubicBezTo>
                  <a:pt x="9794" y="12378"/>
                  <a:pt x="9811" y="12329"/>
                  <a:pt x="9811" y="12131"/>
                </a:cubicBezTo>
                <a:cubicBezTo>
                  <a:pt x="9811" y="11934"/>
                  <a:pt x="9810" y="11698"/>
                  <a:pt x="9810" y="11423"/>
                </a:cubicBezTo>
                <a:cubicBezTo>
                  <a:pt x="9809" y="11148"/>
                  <a:pt x="9800" y="10875"/>
                  <a:pt x="9785" y="10605"/>
                </a:cubicBezTo>
                <a:cubicBezTo>
                  <a:pt x="9769" y="10335"/>
                  <a:pt x="9739" y="10125"/>
                  <a:pt x="9693" y="9975"/>
                </a:cubicBezTo>
                <a:cubicBezTo>
                  <a:pt x="9647" y="9824"/>
                  <a:pt x="9598" y="9712"/>
                  <a:pt x="9546" y="9640"/>
                </a:cubicBezTo>
                <a:cubicBezTo>
                  <a:pt x="9493" y="9567"/>
                  <a:pt x="9454" y="9531"/>
                  <a:pt x="9426" y="9531"/>
                </a:cubicBezTo>
                <a:lnTo>
                  <a:pt x="9126" y="9531"/>
                </a:lnTo>
                <a:cubicBezTo>
                  <a:pt x="9103" y="9531"/>
                  <a:pt x="9071" y="9575"/>
                  <a:pt x="9030" y="9663"/>
                </a:cubicBezTo>
                <a:cubicBezTo>
                  <a:pt x="8990" y="9751"/>
                  <a:pt x="8970" y="9814"/>
                  <a:pt x="8970" y="9850"/>
                </a:cubicBezTo>
                <a:cubicBezTo>
                  <a:pt x="8970" y="9886"/>
                  <a:pt x="8962" y="10040"/>
                  <a:pt x="8948" y="10309"/>
                </a:cubicBezTo>
                <a:lnTo>
                  <a:pt x="8929" y="10699"/>
                </a:lnTo>
                <a:cubicBezTo>
                  <a:pt x="8304" y="10699"/>
                  <a:pt x="7992" y="10470"/>
                  <a:pt x="7994" y="10014"/>
                </a:cubicBezTo>
                <a:cubicBezTo>
                  <a:pt x="7996" y="9557"/>
                  <a:pt x="7997" y="9219"/>
                  <a:pt x="7997" y="9001"/>
                </a:cubicBezTo>
                <a:cubicBezTo>
                  <a:pt x="7997" y="8783"/>
                  <a:pt x="8007" y="8516"/>
                  <a:pt x="8027" y="8199"/>
                </a:cubicBezTo>
                <a:cubicBezTo>
                  <a:pt x="8047" y="7883"/>
                  <a:pt x="8084" y="7574"/>
                  <a:pt x="8137" y="7273"/>
                </a:cubicBezTo>
                <a:cubicBezTo>
                  <a:pt x="8190" y="6972"/>
                  <a:pt x="8255" y="6722"/>
                  <a:pt x="8332" y="6525"/>
                </a:cubicBezTo>
                <a:cubicBezTo>
                  <a:pt x="8409" y="6328"/>
                  <a:pt x="8492" y="6203"/>
                  <a:pt x="8582" y="6151"/>
                </a:cubicBezTo>
                <a:cubicBezTo>
                  <a:pt x="8672" y="6099"/>
                  <a:pt x="8744" y="6071"/>
                  <a:pt x="8798" y="6066"/>
                </a:cubicBezTo>
                <a:cubicBezTo>
                  <a:pt x="8852" y="6061"/>
                  <a:pt x="9058" y="6053"/>
                  <a:pt x="9416" y="6042"/>
                </a:cubicBezTo>
                <a:cubicBezTo>
                  <a:pt x="9775" y="6032"/>
                  <a:pt x="9980" y="6027"/>
                  <a:pt x="10034" y="6027"/>
                </a:cubicBezTo>
                <a:close/>
                <a:moveTo>
                  <a:pt x="13043" y="5902"/>
                </a:moveTo>
                <a:lnTo>
                  <a:pt x="13098" y="5902"/>
                </a:lnTo>
                <a:cubicBezTo>
                  <a:pt x="13187" y="5923"/>
                  <a:pt x="13280" y="5946"/>
                  <a:pt x="13375" y="5972"/>
                </a:cubicBezTo>
                <a:cubicBezTo>
                  <a:pt x="13470" y="5998"/>
                  <a:pt x="13571" y="6087"/>
                  <a:pt x="13678" y="6237"/>
                </a:cubicBezTo>
                <a:cubicBezTo>
                  <a:pt x="13784" y="6388"/>
                  <a:pt x="13879" y="6650"/>
                  <a:pt x="13963" y="7024"/>
                </a:cubicBezTo>
                <a:cubicBezTo>
                  <a:pt x="14048" y="7397"/>
                  <a:pt x="14111" y="7815"/>
                  <a:pt x="14153" y="8277"/>
                </a:cubicBezTo>
                <a:cubicBezTo>
                  <a:pt x="14195" y="8739"/>
                  <a:pt x="14224" y="9258"/>
                  <a:pt x="14240" y="9834"/>
                </a:cubicBezTo>
                <a:cubicBezTo>
                  <a:pt x="14255" y="10411"/>
                  <a:pt x="14263" y="11228"/>
                  <a:pt x="14264" y="12287"/>
                </a:cubicBezTo>
                <a:cubicBezTo>
                  <a:pt x="14265" y="13346"/>
                  <a:pt x="14267" y="14950"/>
                  <a:pt x="14269" y="17099"/>
                </a:cubicBezTo>
                <a:lnTo>
                  <a:pt x="14269" y="17115"/>
                </a:lnTo>
                <a:cubicBezTo>
                  <a:pt x="14269" y="19254"/>
                  <a:pt x="14104" y="20557"/>
                  <a:pt x="13776" y="21024"/>
                </a:cubicBezTo>
                <a:cubicBezTo>
                  <a:pt x="13725" y="21107"/>
                  <a:pt x="13678" y="21148"/>
                  <a:pt x="13634" y="21148"/>
                </a:cubicBezTo>
                <a:cubicBezTo>
                  <a:pt x="13399" y="21148"/>
                  <a:pt x="13283" y="20063"/>
                  <a:pt x="13284" y="17894"/>
                </a:cubicBezTo>
                <a:cubicBezTo>
                  <a:pt x="13286" y="15329"/>
                  <a:pt x="13287" y="13829"/>
                  <a:pt x="13287" y="13393"/>
                </a:cubicBezTo>
                <a:cubicBezTo>
                  <a:pt x="13287" y="12957"/>
                  <a:pt x="13274" y="12477"/>
                  <a:pt x="13249" y="11952"/>
                </a:cubicBezTo>
                <a:cubicBezTo>
                  <a:pt x="13223" y="11428"/>
                  <a:pt x="13175" y="11026"/>
                  <a:pt x="13106" y="10746"/>
                </a:cubicBezTo>
                <a:cubicBezTo>
                  <a:pt x="13036" y="10465"/>
                  <a:pt x="12969" y="10328"/>
                  <a:pt x="12904" y="10333"/>
                </a:cubicBezTo>
                <a:cubicBezTo>
                  <a:pt x="12839" y="10338"/>
                  <a:pt x="12774" y="10346"/>
                  <a:pt x="12710" y="10356"/>
                </a:cubicBezTo>
                <a:cubicBezTo>
                  <a:pt x="12646" y="10367"/>
                  <a:pt x="12578" y="10504"/>
                  <a:pt x="12508" y="10769"/>
                </a:cubicBezTo>
                <a:cubicBezTo>
                  <a:pt x="12437" y="11034"/>
                  <a:pt x="12384" y="11379"/>
                  <a:pt x="12347" y="11804"/>
                </a:cubicBezTo>
                <a:cubicBezTo>
                  <a:pt x="12310" y="12230"/>
                  <a:pt x="12293" y="12728"/>
                  <a:pt x="12293" y="13300"/>
                </a:cubicBezTo>
                <a:cubicBezTo>
                  <a:pt x="12294" y="13871"/>
                  <a:pt x="12296" y="15163"/>
                  <a:pt x="12298" y="17177"/>
                </a:cubicBezTo>
                <a:cubicBezTo>
                  <a:pt x="12299" y="19191"/>
                  <a:pt x="12140" y="20458"/>
                  <a:pt x="11819" y="20977"/>
                </a:cubicBezTo>
                <a:cubicBezTo>
                  <a:pt x="11790" y="21029"/>
                  <a:pt x="11762" y="21055"/>
                  <a:pt x="11734" y="21055"/>
                </a:cubicBezTo>
                <a:cubicBezTo>
                  <a:pt x="11468" y="21055"/>
                  <a:pt x="11335" y="18683"/>
                  <a:pt x="11335" y="13938"/>
                </a:cubicBezTo>
                <a:cubicBezTo>
                  <a:pt x="11335" y="13928"/>
                  <a:pt x="11336" y="13912"/>
                  <a:pt x="11338" y="13891"/>
                </a:cubicBezTo>
                <a:cubicBezTo>
                  <a:pt x="11338" y="8659"/>
                  <a:pt x="11499" y="6045"/>
                  <a:pt x="11819" y="6050"/>
                </a:cubicBezTo>
                <a:cubicBezTo>
                  <a:pt x="12140" y="6055"/>
                  <a:pt x="12300" y="6312"/>
                  <a:pt x="12300" y="6821"/>
                </a:cubicBezTo>
                <a:cubicBezTo>
                  <a:pt x="12300" y="7330"/>
                  <a:pt x="12313" y="7504"/>
                  <a:pt x="12337" y="7343"/>
                </a:cubicBezTo>
                <a:cubicBezTo>
                  <a:pt x="12362" y="7182"/>
                  <a:pt x="12393" y="7018"/>
                  <a:pt x="12430" y="6852"/>
                </a:cubicBezTo>
                <a:cubicBezTo>
                  <a:pt x="12466" y="6686"/>
                  <a:pt x="12519" y="6515"/>
                  <a:pt x="12588" y="6338"/>
                </a:cubicBezTo>
                <a:cubicBezTo>
                  <a:pt x="12656" y="6162"/>
                  <a:pt x="12736" y="6042"/>
                  <a:pt x="12825" y="5980"/>
                </a:cubicBezTo>
                <a:cubicBezTo>
                  <a:pt x="12897" y="5928"/>
                  <a:pt x="12969" y="5902"/>
                  <a:pt x="13043" y="5902"/>
                </a:cubicBezTo>
                <a:close/>
                <a:moveTo>
                  <a:pt x="19464" y="5809"/>
                </a:moveTo>
                <a:lnTo>
                  <a:pt x="20641" y="5809"/>
                </a:lnTo>
                <a:cubicBezTo>
                  <a:pt x="20714" y="5809"/>
                  <a:pt x="20791" y="5832"/>
                  <a:pt x="20873" y="5879"/>
                </a:cubicBezTo>
                <a:cubicBezTo>
                  <a:pt x="20954" y="5926"/>
                  <a:pt x="21036" y="6040"/>
                  <a:pt x="21119" y="6222"/>
                </a:cubicBezTo>
                <a:cubicBezTo>
                  <a:pt x="21201" y="6403"/>
                  <a:pt x="21280" y="6733"/>
                  <a:pt x="21355" y="7210"/>
                </a:cubicBezTo>
                <a:cubicBezTo>
                  <a:pt x="21430" y="7688"/>
                  <a:pt x="21469" y="8062"/>
                  <a:pt x="21469" y="8332"/>
                </a:cubicBezTo>
                <a:cubicBezTo>
                  <a:pt x="21470" y="8602"/>
                  <a:pt x="21474" y="8999"/>
                  <a:pt x="21480" y="9523"/>
                </a:cubicBezTo>
                <a:cubicBezTo>
                  <a:pt x="21487" y="10047"/>
                  <a:pt x="21320" y="10309"/>
                  <a:pt x="20979" y="10309"/>
                </a:cubicBezTo>
                <a:cubicBezTo>
                  <a:pt x="20638" y="10309"/>
                  <a:pt x="20463" y="10226"/>
                  <a:pt x="20454" y="10060"/>
                </a:cubicBezTo>
                <a:cubicBezTo>
                  <a:pt x="20445" y="9894"/>
                  <a:pt x="20430" y="9746"/>
                  <a:pt x="20410" y="9616"/>
                </a:cubicBezTo>
                <a:cubicBezTo>
                  <a:pt x="20390" y="9487"/>
                  <a:pt x="20363" y="9383"/>
                  <a:pt x="20329" y="9305"/>
                </a:cubicBezTo>
                <a:cubicBezTo>
                  <a:pt x="20295" y="9227"/>
                  <a:pt x="20252" y="9188"/>
                  <a:pt x="20201" y="9188"/>
                </a:cubicBezTo>
                <a:cubicBezTo>
                  <a:pt x="20150" y="9188"/>
                  <a:pt x="20103" y="9188"/>
                  <a:pt x="20062" y="9188"/>
                </a:cubicBezTo>
                <a:cubicBezTo>
                  <a:pt x="20021" y="9188"/>
                  <a:pt x="19977" y="9188"/>
                  <a:pt x="19930" y="9188"/>
                </a:cubicBezTo>
                <a:cubicBezTo>
                  <a:pt x="19883" y="9188"/>
                  <a:pt x="19832" y="9240"/>
                  <a:pt x="19776" y="9344"/>
                </a:cubicBezTo>
                <a:cubicBezTo>
                  <a:pt x="19720" y="9448"/>
                  <a:pt x="19682" y="9580"/>
                  <a:pt x="19661" y="9741"/>
                </a:cubicBezTo>
                <a:cubicBezTo>
                  <a:pt x="19640" y="9902"/>
                  <a:pt x="19630" y="10055"/>
                  <a:pt x="19632" y="10200"/>
                </a:cubicBezTo>
                <a:cubicBezTo>
                  <a:pt x="19634" y="10346"/>
                  <a:pt x="19635" y="10486"/>
                  <a:pt x="19636" y="10621"/>
                </a:cubicBezTo>
                <a:cubicBezTo>
                  <a:pt x="19637" y="10756"/>
                  <a:pt x="19649" y="10919"/>
                  <a:pt x="19673" y="11111"/>
                </a:cubicBezTo>
                <a:cubicBezTo>
                  <a:pt x="19697" y="11304"/>
                  <a:pt x="19731" y="11444"/>
                  <a:pt x="19775" y="11532"/>
                </a:cubicBezTo>
                <a:cubicBezTo>
                  <a:pt x="19819" y="11620"/>
                  <a:pt x="19876" y="11664"/>
                  <a:pt x="19947" y="11664"/>
                </a:cubicBezTo>
                <a:cubicBezTo>
                  <a:pt x="20017" y="11664"/>
                  <a:pt x="20122" y="11664"/>
                  <a:pt x="20261" y="11664"/>
                </a:cubicBezTo>
                <a:cubicBezTo>
                  <a:pt x="20401" y="11664"/>
                  <a:pt x="20491" y="11664"/>
                  <a:pt x="20532" y="11664"/>
                </a:cubicBezTo>
                <a:cubicBezTo>
                  <a:pt x="20573" y="11664"/>
                  <a:pt x="20649" y="11683"/>
                  <a:pt x="20760" y="11719"/>
                </a:cubicBezTo>
                <a:cubicBezTo>
                  <a:pt x="20871" y="11755"/>
                  <a:pt x="20966" y="11799"/>
                  <a:pt x="21045" y="11851"/>
                </a:cubicBezTo>
                <a:cubicBezTo>
                  <a:pt x="21124" y="11903"/>
                  <a:pt x="21200" y="12038"/>
                  <a:pt x="21274" y="12256"/>
                </a:cubicBezTo>
                <a:cubicBezTo>
                  <a:pt x="21348" y="12474"/>
                  <a:pt x="21411" y="12775"/>
                  <a:pt x="21463" y="13159"/>
                </a:cubicBezTo>
                <a:cubicBezTo>
                  <a:pt x="21514" y="13544"/>
                  <a:pt x="21549" y="13899"/>
                  <a:pt x="21567" y="14226"/>
                </a:cubicBezTo>
                <a:cubicBezTo>
                  <a:pt x="21585" y="14553"/>
                  <a:pt x="21596" y="15054"/>
                  <a:pt x="21600" y="15729"/>
                </a:cubicBezTo>
                <a:lnTo>
                  <a:pt x="21600" y="17099"/>
                </a:lnTo>
                <a:cubicBezTo>
                  <a:pt x="21596" y="17338"/>
                  <a:pt x="21591" y="17676"/>
                  <a:pt x="21585" y="18112"/>
                </a:cubicBezTo>
                <a:cubicBezTo>
                  <a:pt x="21578" y="18548"/>
                  <a:pt x="21549" y="19015"/>
                  <a:pt x="21496" y="19513"/>
                </a:cubicBezTo>
                <a:cubicBezTo>
                  <a:pt x="21442" y="20012"/>
                  <a:pt x="21356" y="20419"/>
                  <a:pt x="21236" y="20736"/>
                </a:cubicBezTo>
                <a:cubicBezTo>
                  <a:pt x="21116" y="21052"/>
                  <a:pt x="20978" y="21276"/>
                  <a:pt x="20822" y="21405"/>
                </a:cubicBezTo>
                <a:cubicBezTo>
                  <a:pt x="20666" y="21535"/>
                  <a:pt x="20550" y="21600"/>
                  <a:pt x="20473" y="21600"/>
                </a:cubicBezTo>
                <a:lnTo>
                  <a:pt x="19673" y="21600"/>
                </a:lnTo>
                <a:cubicBezTo>
                  <a:pt x="19605" y="21600"/>
                  <a:pt x="19479" y="21564"/>
                  <a:pt x="19295" y="21491"/>
                </a:cubicBezTo>
                <a:cubicBezTo>
                  <a:pt x="19111" y="21418"/>
                  <a:pt x="18972" y="21190"/>
                  <a:pt x="18877" y="20806"/>
                </a:cubicBezTo>
                <a:cubicBezTo>
                  <a:pt x="18783" y="20422"/>
                  <a:pt x="18716" y="19949"/>
                  <a:pt x="18677" y="19389"/>
                </a:cubicBezTo>
                <a:cubicBezTo>
                  <a:pt x="18637" y="18828"/>
                  <a:pt x="18617" y="18462"/>
                  <a:pt x="18616" y="18291"/>
                </a:cubicBezTo>
                <a:cubicBezTo>
                  <a:pt x="18615" y="18119"/>
                  <a:pt x="18609" y="17556"/>
                  <a:pt x="18598" y="16601"/>
                </a:cubicBezTo>
                <a:cubicBezTo>
                  <a:pt x="18598" y="16601"/>
                  <a:pt x="18775" y="16601"/>
                  <a:pt x="19127" y="16601"/>
                </a:cubicBezTo>
                <a:cubicBezTo>
                  <a:pt x="19480" y="16601"/>
                  <a:pt x="19659" y="16687"/>
                  <a:pt x="19665" y="16858"/>
                </a:cubicBezTo>
                <a:cubicBezTo>
                  <a:pt x="19670" y="17029"/>
                  <a:pt x="19682" y="17206"/>
                  <a:pt x="19701" y="17387"/>
                </a:cubicBezTo>
                <a:cubicBezTo>
                  <a:pt x="19719" y="17569"/>
                  <a:pt x="19744" y="17704"/>
                  <a:pt x="19776" y="17792"/>
                </a:cubicBezTo>
                <a:cubicBezTo>
                  <a:pt x="19808" y="17881"/>
                  <a:pt x="19869" y="17951"/>
                  <a:pt x="19959" y="18003"/>
                </a:cubicBezTo>
                <a:cubicBezTo>
                  <a:pt x="20049" y="18055"/>
                  <a:pt x="20097" y="18080"/>
                  <a:pt x="20105" y="18080"/>
                </a:cubicBezTo>
                <a:cubicBezTo>
                  <a:pt x="20112" y="18080"/>
                  <a:pt x="20120" y="18080"/>
                  <a:pt x="20129" y="18080"/>
                </a:cubicBezTo>
                <a:cubicBezTo>
                  <a:pt x="20139" y="18080"/>
                  <a:pt x="20175" y="18080"/>
                  <a:pt x="20239" y="18080"/>
                </a:cubicBezTo>
                <a:cubicBezTo>
                  <a:pt x="20303" y="18080"/>
                  <a:pt x="20365" y="18008"/>
                  <a:pt x="20423" y="17862"/>
                </a:cubicBezTo>
                <a:cubicBezTo>
                  <a:pt x="20482" y="17717"/>
                  <a:pt x="20521" y="17535"/>
                  <a:pt x="20540" y="17317"/>
                </a:cubicBezTo>
                <a:cubicBezTo>
                  <a:pt x="20560" y="17099"/>
                  <a:pt x="20565" y="16884"/>
                  <a:pt x="20557" y="16671"/>
                </a:cubicBezTo>
                <a:cubicBezTo>
                  <a:pt x="20549" y="16458"/>
                  <a:pt x="20541" y="16284"/>
                  <a:pt x="20535" y="16149"/>
                </a:cubicBezTo>
                <a:cubicBezTo>
                  <a:pt x="20528" y="16014"/>
                  <a:pt x="20515" y="15887"/>
                  <a:pt x="20494" y="15768"/>
                </a:cubicBezTo>
                <a:cubicBezTo>
                  <a:pt x="20473" y="15648"/>
                  <a:pt x="20433" y="15571"/>
                  <a:pt x="20375" y="15534"/>
                </a:cubicBezTo>
                <a:cubicBezTo>
                  <a:pt x="20318" y="15498"/>
                  <a:pt x="20267" y="15480"/>
                  <a:pt x="20224" y="15480"/>
                </a:cubicBezTo>
                <a:cubicBezTo>
                  <a:pt x="20181" y="15480"/>
                  <a:pt x="20108" y="15480"/>
                  <a:pt x="20004" y="15480"/>
                </a:cubicBezTo>
                <a:cubicBezTo>
                  <a:pt x="19901" y="15480"/>
                  <a:pt x="19801" y="15480"/>
                  <a:pt x="19705" y="15480"/>
                </a:cubicBezTo>
                <a:cubicBezTo>
                  <a:pt x="19608" y="15480"/>
                  <a:pt x="19510" y="15454"/>
                  <a:pt x="19411" y="15402"/>
                </a:cubicBezTo>
                <a:cubicBezTo>
                  <a:pt x="19311" y="15350"/>
                  <a:pt x="19233" y="15311"/>
                  <a:pt x="19177" y="15285"/>
                </a:cubicBezTo>
                <a:cubicBezTo>
                  <a:pt x="19121" y="15259"/>
                  <a:pt x="19058" y="15184"/>
                  <a:pt x="18987" y="15059"/>
                </a:cubicBezTo>
                <a:cubicBezTo>
                  <a:pt x="18917" y="14935"/>
                  <a:pt x="18851" y="14649"/>
                  <a:pt x="18789" y="14203"/>
                </a:cubicBezTo>
                <a:cubicBezTo>
                  <a:pt x="18728" y="13756"/>
                  <a:pt x="18684" y="13312"/>
                  <a:pt x="18657" y="12871"/>
                </a:cubicBezTo>
                <a:cubicBezTo>
                  <a:pt x="18631" y="12430"/>
                  <a:pt x="18615" y="12038"/>
                  <a:pt x="18609" y="11695"/>
                </a:cubicBezTo>
                <a:cubicBezTo>
                  <a:pt x="18604" y="11353"/>
                  <a:pt x="18602" y="11036"/>
                  <a:pt x="18605" y="10746"/>
                </a:cubicBezTo>
                <a:cubicBezTo>
                  <a:pt x="18608" y="10455"/>
                  <a:pt x="18611" y="10115"/>
                  <a:pt x="18613" y="9725"/>
                </a:cubicBezTo>
                <a:cubicBezTo>
                  <a:pt x="18616" y="9336"/>
                  <a:pt x="18632" y="8874"/>
                  <a:pt x="18660" y="8339"/>
                </a:cubicBezTo>
                <a:cubicBezTo>
                  <a:pt x="18688" y="7805"/>
                  <a:pt x="18742" y="7340"/>
                  <a:pt x="18820" y="6946"/>
                </a:cubicBezTo>
                <a:cubicBezTo>
                  <a:pt x="18897" y="6551"/>
                  <a:pt x="18994" y="6263"/>
                  <a:pt x="19108" y="6081"/>
                </a:cubicBezTo>
                <a:cubicBezTo>
                  <a:pt x="19223" y="5900"/>
                  <a:pt x="19341" y="5809"/>
                  <a:pt x="19464" y="5809"/>
                </a:cubicBezTo>
                <a:close/>
                <a:moveTo>
                  <a:pt x="15336" y="156"/>
                </a:moveTo>
                <a:cubicBezTo>
                  <a:pt x="15657" y="156"/>
                  <a:pt x="15817" y="2063"/>
                  <a:pt x="15816" y="5879"/>
                </a:cubicBezTo>
                <a:cubicBezTo>
                  <a:pt x="15815" y="9694"/>
                  <a:pt x="15830" y="11602"/>
                  <a:pt x="15861" y="11602"/>
                </a:cubicBezTo>
                <a:cubicBezTo>
                  <a:pt x="15892" y="11602"/>
                  <a:pt x="16041" y="10647"/>
                  <a:pt x="16306" y="8737"/>
                </a:cubicBezTo>
                <a:cubicBezTo>
                  <a:pt x="16572" y="6826"/>
                  <a:pt x="16905" y="5871"/>
                  <a:pt x="17304" y="5871"/>
                </a:cubicBezTo>
                <a:cubicBezTo>
                  <a:pt x="17513" y="5871"/>
                  <a:pt x="17618" y="6219"/>
                  <a:pt x="17618" y="6915"/>
                </a:cubicBezTo>
                <a:cubicBezTo>
                  <a:pt x="17618" y="7558"/>
                  <a:pt x="17530" y="8498"/>
                  <a:pt x="17354" y="9733"/>
                </a:cubicBezTo>
                <a:cubicBezTo>
                  <a:pt x="16985" y="12308"/>
                  <a:pt x="16991" y="14914"/>
                  <a:pt x="17370" y="17551"/>
                </a:cubicBezTo>
                <a:cubicBezTo>
                  <a:pt x="17552" y="18818"/>
                  <a:pt x="17642" y="19778"/>
                  <a:pt x="17642" y="20432"/>
                </a:cubicBezTo>
                <a:cubicBezTo>
                  <a:pt x="17642" y="21159"/>
                  <a:pt x="17533" y="21522"/>
                  <a:pt x="17315" y="21522"/>
                </a:cubicBezTo>
                <a:cubicBezTo>
                  <a:pt x="16897" y="21522"/>
                  <a:pt x="16554" y="20528"/>
                  <a:pt x="16284" y="18540"/>
                </a:cubicBezTo>
                <a:cubicBezTo>
                  <a:pt x="16015" y="16552"/>
                  <a:pt x="15870" y="15558"/>
                  <a:pt x="15849" y="15558"/>
                </a:cubicBezTo>
                <a:cubicBezTo>
                  <a:pt x="15828" y="15558"/>
                  <a:pt x="15817" y="16370"/>
                  <a:pt x="15817" y="17995"/>
                </a:cubicBezTo>
                <a:cubicBezTo>
                  <a:pt x="15817" y="19620"/>
                  <a:pt x="15657" y="20686"/>
                  <a:pt x="15336" y="21195"/>
                </a:cubicBezTo>
                <a:cubicBezTo>
                  <a:pt x="15314" y="21237"/>
                  <a:pt x="15293" y="21257"/>
                  <a:pt x="15273" y="21257"/>
                </a:cubicBezTo>
                <a:cubicBezTo>
                  <a:pt x="14992" y="21257"/>
                  <a:pt x="14852" y="17857"/>
                  <a:pt x="14852" y="11057"/>
                </a:cubicBezTo>
                <a:cubicBezTo>
                  <a:pt x="14852" y="3790"/>
                  <a:pt x="15013" y="156"/>
                  <a:pt x="15336" y="156"/>
                </a:cubicBezTo>
                <a:close/>
                <a:moveTo>
                  <a:pt x="1866" y="62"/>
                </a:moveTo>
                <a:cubicBezTo>
                  <a:pt x="3012" y="62"/>
                  <a:pt x="3585" y="773"/>
                  <a:pt x="3585" y="2196"/>
                </a:cubicBezTo>
                <a:cubicBezTo>
                  <a:pt x="3585" y="2310"/>
                  <a:pt x="3581" y="2429"/>
                  <a:pt x="3574" y="2554"/>
                </a:cubicBezTo>
                <a:cubicBezTo>
                  <a:pt x="3469" y="4226"/>
                  <a:pt x="3240" y="5061"/>
                  <a:pt x="2886" y="5061"/>
                </a:cubicBezTo>
                <a:cubicBezTo>
                  <a:pt x="2533" y="5061"/>
                  <a:pt x="2356" y="7597"/>
                  <a:pt x="2356" y="12669"/>
                </a:cubicBezTo>
                <a:cubicBezTo>
                  <a:pt x="2356" y="17740"/>
                  <a:pt x="2185" y="20551"/>
                  <a:pt x="1844" y="21102"/>
                </a:cubicBezTo>
                <a:cubicBezTo>
                  <a:pt x="1813" y="21154"/>
                  <a:pt x="1784" y="21180"/>
                  <a:pt x="1757" y="21180"/>
                </a:cubicBezTo>
                <a:cubicBezTo>
                  <a:pt x="1472" y="21180"/>
                  <a:pt x="1330" y="18615"/>
                  <a:pt x="1330" y="13486"/>
                </a:cubicBezTo>
                <a:cubicBezTo>
                  <a:pt x="1330" y="7870"/>
                  <a:pt x="1109" y="5061"/>
                  <a:pt x="665" y="5061"/>
                </a:cubicBezTo>
                <a:cubicBezTo>
                  <a:pt x="222" y="5061"/>
                  <a:pt x="0" y="4226"/>
                  <a:pt x="0" y="2554"/>
                </a:cubicBezTo>
                <a:cubicBezTo>
                  <a:pt x="0" y="893"/>
                  <a:pt x="622" y="62"/>
                  <a:pt x="1866" y="62"/>
                </a:cubicBezTo>
                <a:close/>
                <a:moveTo>
                  <a:pt x="4876" y="0"/>
                </a:moveTo>
                <a:cubicBezTo>
                  <a:pt x="5196" y="0"/>
                  <a:pt x="5357" y="1225"/>
                  <a:pt x="5358" y="3675"/>
                </a:cubicBezTo>
                <a:cubicBezTo>
                  <a:pt x="5359" y="6125"/>
                  <a:pt x="5366" y="7299"/>
                  <a:pt x="5377" y="7195"/>
                </a:cubicBezTo>
                <a:cubicBezTo>
                  <a:pt x="5389" y="7091"/>
                  <a:pt x="5418" y="6899"/>
                  <a:pt x="5464" y="6619"/>
                </a:cubicBezTo>
                <a:cubicBezTo>
                  <a:pt x="5510" y="6338"/>
                  <a:pt x="5608" y="6123"/>
                  <a:pt x="5758" y="5972"/>
                </a:cubicBezTo>
                <a:cubicBezTo>
                  <a:pt x="5908" y="5822"/>
                  <a:pt x="6025" y="5754"/>
                  <a:pt x="6107" y="5770"/>
                </a:cubicBezTo>
                <a:cubicBezTo>
                  <a:pt x="6190" y="5785"/>
                  <a:pt x="6267" y="5801"/>
                  <a:pt x="6338" y="5817"/>
                </a:cubicBezTo>
                <a:cubicBezTo>
                  <a:pt x="6410" y="5832"/>
                  <a:pt x="6498" y="5905"/>
                  <a:pt x="6602" y="6035"/>
                </a:cubicBezTo>
                <a:cubicBezTo>
                  <a:pt x="6707" y="6164"/>
                  <a:pt x="6803" y="6369"/>
                  <a:pt x="6892" y="6650"/>
                </a:cubicBezTo>
                <a:cubicBezTo>
                  <a:pt x="6981" y="6930"/>
                  <a:pt x="7056" y="7340"/>
                  <a:pt x="7116" y="7880"/>
                </a:cubicBezTo>
                <a:cubicBezTo>
                  <a:pt x="7177" y="8420"/>
                  <a:pt x="7221" y="9053"/>
                  <a:pt x="7249" y="9780"/>
                </a:cubicBezTo>
                <a:cubicBezTo>
                  <a:pt x="7278" y="10507"/>
                  <a:pt x="7292" y="11254"/>
                  <a:pt x="7292" y="12023"/>
                </a:cubicBezTo>
                <a:cubicBezTo>
                  <a:pt x="7292" y="12801"/>
                  <a:pt x="7292" y="14351"/>
                  <a:pt x="7291" y="16671"/>
                </a:cubicBezTo>
                <a:cubicBezTo>
                  <a:pt x="7290" y="18991"/>
                  <a:pt x="7127" y="20411"/>
                  <a:pt x="6803" y="20930"/>
                </a:cubicBezTo>
                <a:cubicBezTo>
                  <a:pt x="6750" y="21024"/>
                  <a:pt x="6701" y="21070"/>
                  <a:pt x="6657" y="21070"/>
                </a:cubicBezTo>
                <a:cubicBezTo>
                  <a:pt x="6428" y="21070"/>
                  <a:pt x="6313" y="19913"/>
                  <a:pt x="6313" y="17598"/>
                </a:cubicBezTo>
                <a:cubicBezTo>
                  <a:pt x="6312" y="14846"/>
                  <a:pt x="6310" y="13118"/>
                  <a:pt x="6309" y="12412"/>
                </a:cubicBezTo>
                <a:cubicBezTo>
                  <a:pt x="6308" y="11706"/>
                  <a:pt x="6281" y="11148"/>
                  <a:pt x="6227" y="10738"/>
                </a:cubicBezTo>
                <a:cubicBezTo>
                  <a:pt x="6173" y="10328"/>
                  <a:pt x="6103" y="10089"/>
                  <a:pt x="6017" y="10021"/>
                </a:cubicBezTo>
                <a:cubicBezTo>
                  <a:pt x="5930" y="9954"/>
                  <a:pt x="5869" y="9928"/>
                  <a:pt x="5832" y="9943"/>
                </a:cubicBezTo>
                <a:cubicBezTo>
                  <a:pt x="5796" y="9959"/>
                  <a:pt x="5759" y="9977"/>
                  <a:pt x="5721" y="9998"/>
                </a:cubicBezTo>
                <a:cubicBezTo>
                  <a:pt x="5683" y="10019"/>
                  <a:pt x="5637" y="10094"/>
                  <a:pt x="5581" y="10224"/>
                </a:cubicBezTo>
                <a:cubicBezTo>
                  <a:pt x="5525" y="10354"/>
                  <a:pt x="5473" y="10600"/>
                  <a:pt x="5426" y="10964"/>
                </a:cubicBezTo>
                <a:cubicBezTo>
                  <a:pt x="5378" y="11327"/>
                  <a:pt x="5355" y="12048"/>
                  <a:pt x="5355" y="13128"/>
                </a:cubicBezTo>
                <a:cubicBezTo>
                  <a:pt x="5356" y="14208"/>
                  <a:pt x="5357" y="15672"/>
                  <a:pt x="5358" y="17520"/>
                </a:cubicBezTo>
                <a:cubicBezTo>
                  <a:pt x="5359" y="19368"/>
                  <a:pt x="5199" y="20536"/>
                  <a:pt x="4879" y="21024"/>
                </a:cubicBezTo>
                <a:cubicBezTo>
                  <a:pt x="4857" y="21055"/>
                  <a:pt x="4836" y="21070"/>
                  <a:pt x="4818" y="21070"/>
                </a:cubicBezTo>
                <a:cubicBezTo>
                  <a:pt x="4536" y="21070"/>
                  <a:pt x="4395" y="17670"/>
                  <a:pt x="4395" y="10870"/>
                </a:cubicBezTo>
                <a:cubicBezTo>
                  <a:pt x="4393" y="10860"/>
                  <a:pt x="4392" y="10844"/>
                  <a:pt x="4392" y="10823"/>
                </a:cubicBezTo>
                <a:cubicBezTo>
                  <a:pt x="4392" y="3608"/>
                  <a:pt x="4553" y="0"/>
                  <a:pt x="4876" y="0"/>
                </a:cubicBezTo>
                <a:close/>
              </a:path>
            </a:pathLst>
          </a:custGeom>
          <a:solidFill>
            <a:srgbClr val="FFFFFF"/>
          </a:solidFill>
          <a:ln w="12700">
            <a:miter lim="400000"/>
          </a:ln>
        </p:spPr>
        <p:txBody>
          <a:bodyPr lIns="45718" tIns="45718" rIns="45718" bIns="45718"/>
          <a:lstStyle/>
          <a:p>
            <a:pPr>
              <a:defRPr>
                <a:latin typeface="+mj-lt"/>
                <a:ea typeface="+mj-ea"/>
                <a:cs typeface="+mj-cs"/>
                <a:sym typeface="Calibri" panose="020F0502020204030204"/>
              </a:defRPr>
            </a:pPr>
          </a:p>
        </p:txBody>
      </p:sp>
      <p:pic>
        <p:nvPicPr>
          <p:cNvPr id="286" name="image1.png" descr="USTC_LOGO"/>
          <p:cNvPicPr>
            <a:picLocks noChangeAspect="1"/>
          </p:cNvPicPr>
          <p:nvPr/>
        </p:nvPicPr>
        <p:blipFill>
          <a:blip r:embed="rId3"/>
          <a:stretch>
            <a:fillRect/>
          </a:stretch>
        </p:blipFill>
        <p:spPr>
          <a:xfrm>
            <a:off x="4989195" y="2026920"/>
            <a:ext cx="2204088" cy="2204088"/>
          </a:xfrm>
          <a:prstGeom prst="rect">
            <a:avLst/>
          </a:prstGeom>
          <a:ln w="12700">
            <a:miter lim="400000"/>
            <a:headEnd/>
            <a:tailEnd/>
          </a:ln>
        </p:spPr>
      </p:pic>
      <p:sp>
        <p:nvSpPr>
          <p:cNvPr id="287" name="Shape 287"/>
          <p:cNvSpPr/>
          <p:nvPr/>
        </p:nvSpPr>
        <p:spPr>
          <a:xfrm>
            <a:off x="5021579" y="4322445"/>
            <a:ext cx="2478409" cy="1272537"/>
          </a:xfrm>
          <a:prstGeom prst="rect">
            <a:avLst/>
          </a:prstGeom>
          <a:ln w="12700">
            <a:miter lim="400000"/>
          </a:ln>
        </p:spPr>
        <p:txBody>
          <a:bodyPr lIns="45718" tIns="45718" rIns="45718" bIns="45718">
            <a:spAutoFit/>
          </a:bodyPr>
          <a:lstStyle>
            <a:lvl1pPr>
              <a:defRPr sz="8000">
                <a:solidFill>
                  <a:srgbClr val="FFFFFF"/>
                </a:solidFill>
                <a:latin typeface="+mj-lt"/>
                <a:ea typeface="+mj-ea"/>
                <a:cs typeface="+mj-cs"/>
                <a:sym typeface="Calibri" panose="020F0502020204030204"/>
              </a:defRPr>
            </a:lvl1pPr>
          </a:lstStyle>
          <a:p>
            <a:r>
              <a:t>Q&amp;A</a:t>
            </a:r>
          </a:p>
        </p:txBody>
      </p:sp>
      <p:pic>
        <p:nvPicPr>
          <p:cNvPr id="288" name="image1.tif"/>
          <p:cNvPicPr>
            <a:picLocks noChangeAspect="1"/>
          </p:cNvPicPr>
          <p:nvPr/>
        </p:nvPicPr>
        <p:blipFill>
          <a:blip r:embed="rId4"/>
          <a:stretch>
            <a:fillRect/>
          </a:stretch>
        </p:blipFill>
        <p:spPr>
          <a:xfrm>
            <a:off x="8098459" y="2706093"/>
            <a:ext cx="3855498" cy="1445813"/>
          </a:xfrm>
          <a:prstGeom prst="rect">
            <a:avLst/>
          </a:prstGeom>
          <a:ln w="12700">
            <a:miter lim="400000"/>
            <a:headEnd/>
            <a:tailEnd/>
          </a:ln>
        </p:spPr>
      </p:pic>
      <p:pic>
        <p:nvPicPr>
          <p:cNvPr id="289" name="image3.png"/>
          <p:cNvPicPr>
            <a:picLocks noChangeAspect="1"/>
          </p:cNvPicPr>
          <p:nvPr/>
        </p:nvPicPr>
        <p:blipFill>
          <a:blip r:embed="rId5"/>
          <a:stretch>
            <a:fillRect/>
          </a:stretch>
        </p:blipFill>
        <p:spPr>
          <a:xfrm>
            <a:off x="158544" y="2918814"/>
            <a:ext cx="4571528" cy="102037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p:nvPr>
            <p:ph type="title"/>
          </p:nvPr>
        </p:nvSpPr>
        <p:spPr>
          <a:prstGeom prst="rect">
            <a:avLst/>
          </a:prstGeom>
        </p:spPr>
        <p:txBody>
          <a:bodyPr/>
          <a:lstStyle>
            <a:lvl1pPr algn="ctr">
              <a:defRPr sz="6000"/>
            </a:lvl1pPr>
          </a:lstStyle>
          <a:p>
            <a:r>
              <a:rPr lang="zh-CN">
                <a:ea typeface="宋体" panose="02010600030101010101" pitchFamily="2" charset="-122"/>
              </a:rPr>
              <a:t>三次技术革命</a:t>
            </a:r>
            <a:endParaRPr lang="zh-CN">
              <a:ea typeface="宋体" panose="02010600030101010101" pitchFamily="2" charset="-122"/>
            </a:endParaRPr>
          </a:p>
        </p:txBody>
      </p:sp>
      <p:sp>
        <p:nvSpPr>
          <p:cNvPr id="221" name="Shape 221"/>
          <p:cNvSpPr/>
          <p:nvPr>
            <p:ph type="body" sz="half" idx="1"/>
          </p:nvPr>
        </p:nvSpPr>
        <p:spPr>
          <a:xfrm>
            <a:off x="838200" y="1825625"/>
            <a:ext cx="6073825" cy="4351338"/>
          </a:xfrm>
          <a:prstGeom prst="rect">
            <a:avLst/>
          </a:prstGeom>
        </p:spPr>
        <p:txBody>
          <a:bodyPr/>
          <a:lstStyle/>
          <a:p>
            <a:pPr marL="233680" indent="-233680" defTabSz="887095">
              <a:spcBef>
                <a:spcPts val="900"/>
              </a:spcBef>
              <a:buFontTx/>
              <a:defRPr sz="2330"/>
            </a:pPr>
            <a:r>
              <a:t>第一</a:t>
            </a:r>
            <a:r>
              <a:rPr lang="zh-CN">
                <a:ea typeface="宋体" panose="02010600030101010101" pitchFamily="2" charset="-122"/>
              </a:rPr>
              <a:t>次以蒸汽机的发明为主要标志；</a:t>
            </a:r>
          </a:p>
          <a:p>
            <a:pPr marL="233680" indent="-233680" defTabSz="887095">
              <a:spcBef>
                <a:spcPts val="900"/>
              </a:spcBef>
              <a:buFontTx/>
              <a:defRPr sz="2330"/>
            </a:pPr>
            <a:r>
              <a:t>第二</a:t>
            </a:r>
            <a:r>
              <a:rPr lang="zh-CN">
                <a:ea typeface="宋体" panose="02010600030101010101" pitchFamily="2" charset="-122"/>
              </a:rPr>
              <a:t>次以电气化为主要标志；</a:t>
            </a:r>
            <a:endParaRPr lang="zh-CN">
              <a:ea typeface="宋体" panose="02010600030101010101" pitchFamily="2" charset="-122"/>
            </a:endParaRPr>
          </a:p>
          <a:p>
            <a:pPr marL="233680" indent="-233680" algn="l" defTabSz="887095">
              <a:spcBef>
                <a:spcPts val="900"/>
              </a:spcBef>
              <a:buFontTx/>
              <a:defRPr sz="2330"/>
            </a:pPr>
            <a:r>
              <a:rPr lang="zh-CN" sz="2800">
                <a:ea typeface="宋体" panose="02010600030101010101" pitchFamily="2" charset="-122"/>
                <a:sym typeface="+mn-ea"/>
              </a:rPr>
              <a:t>第三次以信息化为主要标志；</a:t>
            </a:r>
            <a:endParaRPr lang="zh-CN">
              <a:ea typeface="宋体" panose="02010600030101010101" pitchFamily="2" charset="-122"/>
            </a:endParaRPr>
          </a:p>
          <a:p>
            <a:pPr marL="690880" lvl="1" indent="-233680" algn="l" defTabSz="887095">
              <a:spcBef>
                <a:spcPts val="900"/>
              </a:spcBef>
              <a:buFontTx/>
              <a:defRPr sz="2330"/>
            </a:pPr>
            <a:r>
              <a:rPr lang="en-US" sz="2800">
                <a:sym typeface="+mn-ea"/>
              </a:rPr>
              <a:t>PC</a:t>
            </a:r>
            <a:r>
              <a:rPr lang="zh-CN" altLang="en-US" sz="2800">
                <a:ea typeface="宋体" panose="02010600030101010101" pitchFamily="2" charset="-122"/>
                <a:sym typeface="+mn-ea"/>
              </a:rPr>
              <a:t>互联网时代</a:t>
            </a:r>
            <a:endParaRPr lang="zh-CN" altLang="en-US">
              <a:ea typeface="宋体" panose="02010600030101010101" pitchFamily="2" charset="-122"/>
            </a:endParaRPr>
          </a:p>
          <a:p>
            <a:pPr marL="690880" lvl="1" indent="-233680" algn="l" defTabSz="887095">
              <a:spcBef>
                <a:spcPts val="900"/>
              </a:spcBef>
              <a:buFontTx/>
              <a:defRPr sz="2330"/>
            </a:pPr>
            <a:r>
              <a:rPr lang="zh-CN" altLang="en-US" sz="2800">
                <a:ea typeface="宋体" panose="02010600030101010101" pitchFamily="2" charset="-122"/>
                <a:sym typeface="+mn-ea"/>
              </a:rPr>
              <a:t>移动互联网时代</a:t>
            </a:r>
            <a:endParaRPr lang="zh-CN">
              <a:ea typeface="宋体" panose="02010600030101010101" pitchFamily="2" charset="-122"/>
            </a:endParaRPr>
          </a:p>
          <a:p>
            <a:pPr marL="233680" indent="-233680" defTabSz="887095">
              <a:spcBef>
                <a:spcPts val="900"/>
              </a:spcBef>
              <a:buFontTx/>
              <a:defRPr sz="2330"/>
            </a:pPr>
            <a:r>
              <a:rPr lang="zh-CN" altLang="en-US">
                <a:ea typeface="宋体" panose="02010600030101010101" pitchFamily="2" charset="-122"/>
              </a:rPr>
              <a:t>第四次以人工智能为主要标志？</a:t>
            </a:r>
            <a:endParaRPr lang="zh-CN" altLang="en-US">
              <a:ea typeface="宋体" panose="02010600030101010101" pitchFamily="2" charset="-122"/>
            </a:endParaRPr>
          </a:p>
        </p:txBody>
      </p:sp>
      <p:pic>
        <p:nvPicPr>
          <p:cNvPr id="2" name="图片 1" descr="fd20baecf2dd431c9639144ec5e9e083[1]"/>
          <p:cNvPicPr>
            <a:picLocks noChangeAspect="1"/>
          </p:cNvPicPr>
          <p:nvPr/>
        </p:nvPicPr>
        <p:blipFill>
          <a:blip r:embed="rId1"/>
          <a:stretch>
            <a:fillRect/>
          </a:stretch>
        </p:blipFill>
        <p:spPr>
          <a:xfrm>
            <a:off x="6362700" y="128905"/>
            <a:ext cx="5524500" cy="6600825"/>
          </a:xfrm>
          <a:prstGeom prst="rect">
            <a:avLst/>
          </a:prstGeom>
        </p:spPr>
      </p:pic>
      <p:sp>
        <p:nvSpPr>
          <p:cNvPr id="3" name="文本框 2"/>
          <p:cNvSpPr txBox="1"/>
          <p:nvPr/>
        </p:nvSpPr>
        <p:spPr>
          <a:xfrm>
            <a:off x="9367520" y="4700905"/>
            <a:ext cx="2833370" cy="3670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宋体" panose="02010600030101010101" pitchFamily="2" charset="-122"/>
                <a:cs typeface="+mn-cs"/>
                <a:sym typeface="Helvetica"/>
              </a:rPr>
              <a:t>计算机（电脑和智能手机）</a:t>
            </a:r>
            <a:endParaRPr kumimoji="0" lang="zh-CN" altLang="en-US" sz="1800" b="0" i="0" u="none" strike="noStrike" cap="none" spc="0" normalizeH="0" baseline="0">
              <a:ln>
                <a:noFill/>
              </a:ln>
              <a:solidFill>
                <a:srgbClr val="000000"/>
              </a:solidFill>
              <a:effectLst/>
              <a:uFillTx/>
              <a:latin typeface="+mn-lt"/>
              <a:ea typeface="宋体" panose="02010600030101010101" pitchFamily="2" charset="-122"/>
              <a:cs typeface="+mn-cs"/>
              <a:sym typeface="Helvetica"/>
            </a:endParaRPr>
          </a:p>
        </p:txBody>
      </p:sp>
      <p:sp>
        <p:nvSpPr>
          <p:cNvPr id="4" name="文本框 3"/>
          <p:cNvSpPr txBox="1"/>
          <p:nvPr/>
        </p:nvSpPr>
        <p:spPr>
          <a:xfrm>
            <a:off x="7284720" y="6286500"/>
            <a:ext cx="1461770" cy="3670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宋体" panose="02010600030101010101" pitchFamily="2" charset="-122"/>
                <a:cs typeface="+mn-cs"/>
                <a:sym typeface="Helvetica"/>
              </a:rPr>
              <a:t>人工智能应用</a:t>
            </a:r>
            <a:endParaRPr kumimoji="0" lang="zh-CN" altLang="en-US" sz="1800" b="0" i="0" u="none" strike="noStrike" cap="none" spc="0" normalizeH="0" baseline="0">
              <a:ln>
                <a:noFill/>
              </a:ln>
              <a:solidFill>
                <a:srgbClr val="000000"/>
              </a:solidFill>
              <a:effectLst/>
              <a:uFillTx/>
              <a:latin typeface="+mn-lt"/>
              <a:ea typeface="宋体" panose="02010600030101010101" pitchFamily="2" charset="-122"/>
              <a:cs typeface="+mn-cs"/>
              <a:sym typeface="Helvetica"/>
            </a:endParaRPr>
          </a:p>
        </p:txBody>
      </p:sp>
      <p:sp>
        <p:nvSpPr>
          <p:cNvPr id="5" name="文本框 4"/>
          <p:cNvSpPr txBox="1"/>
          <p:nvPr/>
        </p:nvSpPr>
        <p:spPr>
          <a:xfrm>
            <a:off x="9250045" y="222250"/>
            <a:ext cx="547370" cy="3670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宋体" panose="02010600030101010101" pitchFamily="2" charset="-122"/>
                <a:cs typeface="+mn-cs"/>
                <a:sym typeface="Helvetica"/>
              </a:rPr>
              <a:t>体力</a:t>
            </a:r>
            <a:endParaRPr kumimoji="0" lang="zh-CN" altLang="en-US" sz="1800" b="0" i="0" u="none" strike="noStrike" cap="none" spc="0" normalizeH="0" baseline="0">
              <a:ln>
                <a:noFill/>
              </a:ln>
              <a:solidFill>
                <a:srgbClr val="000000"/>
              </a:solidFill>
              <a:effectLst/>
              <a:uFillTx/>
              <a:latin typeface="+mn-lt"/>
              <a:ea typeface="宋体" panose="02010600030101010101" pitchFamily="2" charset="-122"/>
              <a:cs typeface="+mn-cs"/>
              <a:sym typeface="Helvetica"/>
            </a:endParaRPr>
          </a:p>
        </p:txBody>
      </p:sp>
      <p:sp>
        <p:nvSpPr>
          <p:cNvPr id="6" name="文本框 5"/>
          <p:cNvSpPr txBox="1"/>
          <p:nvPr/>
        </p:nvSpPr>
        <p:spPr>
          <a:xfrm>
            <a:off x="9367520" y="6286500"/>
            <a:ext cx="547370" cy="3670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non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n-lt"/>
                <a:ea typeface="宋体" panose="02010600030101010101" pitchFamily="2" charset="-122"/>
                <a:cs typeface="+mn-cs"/>
                <a:sym typeface="Helvetica"/>
              </a:rPr>
              <a:t>脑力</a:t>
            </a:r>
            <a:endParaRPr kumimoji="0" lang="zh-CN" altLang="en-US" sz="1800" b="0" i="0" u="none" strike="noStrike" cap="none" spc="0" normalizeH="0" baseline="0">
              <a:ln>
                <a:noFill/>
              </a:ln>
              <a:solidFill>
                <a:srgbClr val="000000"/>
              </a:solidFill>
              <a:effectLst/>
              <a:uFillTx/>
              <a:latin typeface="+mn-lt"/>
              <a:ea typeface="宋体" panose="02010600030101010101" pitchFamily="2" charset="-122"/>
              <a:cs typeface="+mn-cs"/>
              <a:sym typeface="Helvetica"/>
            </a:endParaRP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rcRect/>
          <a:stretch>
            <a:fillRect/>
          </a:stretch>
        </a:blipFill>
        <a:effectLst/>
      </p:bgPr>
    </p:bg>
    <p:spTree>
      <p:nvGrpSpPr>
        <p:cNvPr id="1" name=""/>
        <p:cNvGrpSpPr/>
        <p:nvPr/>
      </p:nvGrpSpPr>
      <p:grpSpPr>
        <a:xfrm>
          <a:off x="0" y="0"/>
          <a:ext cx="0" cy="0"/>
          <a:chOff x="0" y="0"/>
          <a:chExt cx="0" cy="0"/>
        </a:xfrm>
      </p:grpSpPr>
      <p:sp>
        <p:nvSpPr>
          <p:cNvPr id="159" name="Shape 159"/>
          <p:cNvSpPr/>
          <p:nvPr>
            <p:ph type="title"/>
          </p:nvPr>
        </p:nvSpPr>
        <p:spPr>
          <a:xfrm>
            <a:off x="2212180" y="2646363"/>
            <a:ext cx="8250439" cy="1209678"/>
          </a:xfrm>
          <a:prstGeom prst="rect">
            <a:avLst/>
          </a:prstGeom>
        </p:spPr>
        <p:txBody>
          <a:bodyPr/>
          <a:lstStyle>
            <a:lvl1pPr algn="ctr" defTabSz="850265">
              <a:defRPr sz="3350">
                <a:solidFill>
                  <a:srgbClr val="FFFFFF"/>
                </a:solidFill>
                <a:latin typeface="造字工房悦黑（非商用）常规体"/>
                <a:ea typeface="造字工房悦黑（非商用）常规体"/>
                <a:cs typeface="造字工房悦黑（非商用）常规体"/>
                <a:sym typeface="造字工房悦黑（非商用）常规体"/>
              </a:defRPr>
            </a:lvl1pPr>
          </a:lstStyle>
          <a:p>
            <a:r>
              <a:t>比人类更聪明的人工智能什么时候能够出现？</a:t>
            </a:r>
          </a:p>
        </p:txBody>
      </p:sp>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p:nvPr>
            <p:ph type="title"/>
          </p:nvPr>
        </p:nvSpPr>
        <p:spPr>
          <a:prstGeom prst="rect">
            <a:avLst/>
          </a:prstGeom>
        </p:spPr>
        <p:txBody>
          <a:bodyPr/>
          <a:lstStyle>
            <a:lvl1pPr algn="ctr" defTabSz="850265">
              <a:defRPr sz="5580"/>
            </a:lvl1pPr>
          </a:lstStyle>
          <a:p>
            <a:r>
              <a:t>IBM“深蓝”战胜国际象棋世界冠军</a:t>
            </a:r>
          </a:p>
        </p:txBody>
      </p:sp>
      <p:sp>
        <p:nvSpPr>
          <p:cNvPr id="165" name="Shape 165"/>
          <p:cNvSpPr/>
          <p:nvPr>
            <p:ph type="body" sz="half" idx="1"/>
          </p:nvPr>
        </p:nvSpPr>
        <p:spPr>
          <a:xfrm>
            <a:off x="757882" y="1876425"/>
            <a:ext cx="4268193" cy="4351338"/>
          </a:xfrm>
          <a:prstGeom prst="rect">
            <a:avLst/>
          </a:prstGeom>
        </p:spPr>
        <p:txBody>
          <a:bodyPr/>
          <a:lstStyle/>
          <a:p>
            <a:pPr marL="0" indent="0" defTabSz="704215">
              <a:spcBef>
                <a:spcPts val="700"/>
              </a:spcBef>
              <a:buSzTx/>
              <a:buFontTx/>
              <a:buNone/>
              <a:defRPr sz="1850" b="1"/>
            </a:pPr>
            <a:r>
              <a:t>1997年5月11日，早晨 4时 50分，国际象棋世界冠军卡斯帕罗夫，在与一台名叫“深蓝”的IBM超级计算机，经过六局规则比赛的对抗后，最终拱手称臣。这位号称人类最聪明的人，在前五局 2.5 对 2.5 打平的情况下，第六盘决胜局中，仅仅走了 19步，就败给了“深蓝”。</a:t>
            </a:r>
          </a:p>
          <a:p>
            <a:pPr marL="0" indent="0" defTabSz="704215">
              <a:spcBef>
                <a:spcPts val="700"/>
              </a:spcBef>
              <a:buSzTx/>
              <a:buFontTx/>
              <a:buNone/>
              <a:defRPr sz="1850" b="1"/>
            </a:pPr>
            <a:r>
              <a:t>“深蓝”，是一台 IBM RS/6000 SP 32节点的计算机，运行着当时最优秀的商业 UNIX 操作系统——“大I”的 AIX。它的设计思想，着重于如何发挥大规模的并行计算技术。因此，它拥有着超人的计算能力，每秒可检查超过2亿个棋步。</a:t>
            </a:r>
          </a:p>
        </p:txBody>
      </p:sp>
      <p:pic>
        <p:nvPicPr>
          <p:cNvPr id="166" name="pasted-image.tiff"/>
          <p:cNvPicPr>
            <a:picLocks noChangeAspect="1"/>
          </p:cNvPicPr>
          <p:nvPr/>
        </p:nvPicPr>
        <p:blipFill>
          <a:blip r:embed="rId1"/>
          <a:stretch>
            <a:fillRect/>
          </a:stretch>
        </p:blipFill>
        <p:spPr>
          <a:xfrm>
            <a:off x="5421733" y="2346451"/>
            <a:ext cx="6211467" cy="3995485"/>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p:nvPr>
            <p:ph type="title"/>
          </p:nvPr>
        </p:nvSpPr>
        <p:spPr>
          <a:prstGeom prst="rect">
            <a:avLst/>
          </a:prstGeom>
        </p:spPr>
        <p:txBody>
          <a:bodyPr/>
          <a:lstStyle>
            <a:lvl1pPr>
              <a:defRPr sz="6000"/>
            </a:lvl1pPr>
          </a:lstStyle>
          <a:p>
            <a:r>
              <a:t>IBM沃森超级电脑人机大战</a:t>
            </a:r>
          </a:p>
        </p:txBody>
      </p:sp>
      <p:sp>
        <p:nvSpPr>
          <p:cNvPr id="169" name="Shape 169"/>
          <p:cNvSpPr/>
          <p:nvPr>
            <p:ph type="body" sz="half" idx="1"/>
          </p:nvPr>
        </p:nvSpPr>
        <p:spPr>
          <a:xfrm>
            <a:off x="838200" y="1825625"/>
            <a:ext cx="4473228" cy="4351338"/>
          </a:xfrm>
          <a:prstGeom prst="rect">
            <a:avLst/>
          </a:prstGeom>
        </p:spPr>
        <p:txBody>
          <a:bodyPr/>
          <a:lstStyle>
            <a:lvl1pPr marL="0" indent="0">
              <a:buSzTx/>
              <a:buFontTx/>
              <a:buNone/>
              <a:defRPr sz="2400" b="1"/>
            </a:lvl1pPr>
          </a:lstStyle>
          <a:p>
            <a:r>
              <a:t>2011年初，沃森参加了益智类综艺节目“危险边缘”，这是该节目有史以来第一次人与机器对决。在2月14日至16日播出的3集节目中，沃森在前两轮中与对手打平，而在最后一集里，沃森打败了最高奖金得主布拉德·鲁特尔和连胜纪录保持者肯·詹宁斯，赢得100万美元的奖金。</a:t>
            </a:r>
          </a:p>
        </p:txBody>
      </p:sp>
      <p:pic>
        <p:nvPicPr>
          <p:cNvPr id="170" name="pasted-image.tiff"/>
          <p:cNvPicPr>
            <a:picLocks noChangeAspect="1"/>
          </p:cNvPicPr>
          <p:nvPr/>
        </p:nvPicPr>
        <p:blipFill>
          <a:blip r:embed="rId1"/>
          <a:stretch>
            <a:fillRect/>
          </a:stretch>
        </p:blipFill>
        <p:spPr>
          <a:xfrm>
            <a:off x="5682320" y="2196971"/>
            <a:ext cx="5909343" cy="397034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p:nvPr>
            <p:ph type="title"/>
          </p:nvPr>
        </p:nvSpPr>
        <p:spPr>
          <a:prstGeom prst="rect">
            <a:avLst/>
          </a:prstGeom>
        </p:spPr>
        <p:txBody>
          <a:bodyPr/>
          <a:lstStyle>
            <a:lvl1pPr>
              <a:defRPr sz="6000"/>
            </a:lvl1pPr>
          </a:lstStyle>
          <a:p>
            <a:r>
              <a:t>谷歌人机大战机器人AlphaGo</a:t>
            </a:r>
          </a:p>
        </p:txBody>
      </p:sp>
      <p:sp>
        <p:nvSpPr>
          <p:cNvPr id="173" name="Shape 173"/>
          <p:cNvSpPr/>
          <p:nvPr>
            <p:ph type="body" sz="half" idx="1"/>
          </p:nvPr>
        </p:nvSpPr>
        <p:spPr>
          <a:xfrm>
            <a:off x="838200" y="1825625"/>
            <a:ext cx="4002783" cy="4351338"/>
          </a:xfrm>
          <a:prstGeom prst="rect">
            <a:avLst/>
          </a:prstGeom>
        </p:spPr>
        <p:txBody>
          <a:bodyPr/>
          <a:lstStyle/>
          <a:p>
            <a:pPr marL="0" indent="0" defTabSz="539750">
              <a:spcBef>
                <a:spcPts val="500"/>
              </a:spcBef>
              <a:buSzTx/>
              <a:buFontTx/>
              <a:buNone/>
              <a:defRPr sz="1415" b="1"/>
            </a:pPr>
            <a:r>
              <a:t>阿尔法围棋（AlphaGo）是一款</a:t>
            </a:r>
            <a:r>
              <a:t>围棋</a:t>
            </a:r>
            <a:r>
              <a:t>人工智能程序，由位于英国伦敦的</a:t>
            </a:r>
            <a:r>
              <a:t>谷歌</a:t>
            </a:r>
            <a:r>
              <a:t>（Google）旗下DeepMind公司的戴维·西尔弗、艾佳·黄和</a:t>
            </a:r>
            <a:r>
              <a:t>戴密斯·哈萨比斯</a:t>
            </a:r>
            <a:r>
              <a:t>与他们的团队开发，这个程序利用“</a:t>
            </a:r>
            <a:r>
              <a:t>价值网络</a:t>
            </a:r>
            <a:r>
              <a:t>”去计算局面，用“策略网络”去选择下子。</a:t>
            </a:r>
          </a:p>
          <a:p>
            <a:pPr marL="0" indent="0" defTabSz="539750">
              <a:spcBef>
                <a:spcPts val="500"/>
              </a:spcBef>
              <a:buSzTx/>
              <a:buFontTx/>
              <a:buNone/>
              <a:defRPr sz="1415" b="1"/>
            </a:pPr>
            <a:r>
              <a:t>2016年3月挑战世界围棋冠军、职业九段选手</a:t>
            </a:r>
            <a:r>
              <a:t>李世石</a:t>
            </a:r>
            <a:r>
              <a:t>。根据日程安排，5盘棋将分别于3月9日、10日、12日、13日和15日举行，即使一方率先取得3胜，也会下满5盘。最后以4:1结束了这场“战争”。</a:t>
            </a:r>
          </a:p>
          <a:p>
            <a:pPr marL="0" indent="0" defTabSz="539750">
              <a:spcBef>
                <a:spcPts val="500"/>
              </a:spcBef>
              <a:buSzTx/>
              <a:buFontTx/>
              <a:buNone/>
              <a:defRPr sz="1415" b="1"/>
            </a:pPr>
            <a:r>
              <a:t>2017年5月23日-27日</a:t>
            </a:r>
            <a:r>
              <a:t>柯洁</a:t>
            </a:r>
            <a:r>
              <a:t>与AlphaGo在“中国乌镇·围棋峰会”展开对弈。5月23日、25日、27日，阿尔法狗三胜柯洁。27日赛后宣布AlphaGo退役。</a:t>
            </a:r>
          </a:p>
          <a:p>
            <a:pPr marL="0" indent="0" defTabSz="539750">
              <a:spcBef>
                <a:spcPts val="500"/>
              </a:spcBef>
              <a:buSzTx/>
              <a:buFontTx/>
              <a:buNone/>
              <a:defRPr sz="1415" b="1"/>
            </a:pPr>
          </a:p>
          <a:p>
            <a:pPr marL="0" indent="0" defTabSz="539750">
              <a:spcBef>
                <a:spcPts val="500"/>
              </a:spcBef>
              <a:buSzTx/>
              <a:buFontTx/>
              <a:buNone/>
              <a:defRPr sz="1415" b="1"/>
            </a:pPr>
          </a:p>
        </p:txBody>
      </p:sp>
      <p:pic>
        <p:nvPicPr>
          <p:cNvPr id="174" name="pasted-image.tiff"/>
          <p:cNvPicPr>
            <a:picLocks noChangeAspect="1"/>
          </p:cNvPicPr>
          <p:nvPr/>
        </p:nvPicPr>
        <p:blipFill>
          <a:blip r:embed="rId1"/>
          <a:stretch>
            <a:fillRect/>
          </a:stretch>
        </p:blipFill>
        <p:spPr>
          <a:xfrm>
            <a:off x="5274435" y="2236251"/>
            <a:ext cx="6104765" cy="4063486"/>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ph type="title"/>
          </p:nvPr>
        </p:nvSpPr>
        <p:spPr>
          <a:prstGeom prst="rect">
            <a:avLst/>
          </a:prstGeom>
        </p:spPr>
        <p:txBody>
          <a:bodyPr/>
          <a:lstStyle>
            <a:lvl1pPr>
              <a:defRPr sz="5000"/>
            </a:lvl1pPr>
          </a:lstStyle>
          <a:p>
            <a:r>
              <a:t>AlphaGo Zero</a:t>
            </a:r>
          </a:p>
        </p:txBody>
      </p:sp>
      <p:sp>
        <p:nvSpPr>
          <p:cNvPr id="177" name="Shape 177"/>
          <p:cNvSpPr/>
          <p:nvPr>
            <p:ph type="body" sz="half" idx="1"/>
          </p:nvPr>
        </p:nvSpPr>
        <p:spPr>
          <a:xfrm>
            <a:off x="838200" y="1825625"/>
            <a:ext cx="4222502" cy="4351338"/>
          </a:xfrm>
          <a:prstGeom prst="rect">
            <a:avLst/>
          </a:prstGeom>
        </p:spPr>
        <p:txBody>
          <a:bodyPr/>
          <a:lstStyle/>
          <a:p>
            <a:pPr marL="0" indent="0">
              <a:buSzTx/>
              <a:buFontTx/>
              <a:buNone/>
              <a:defRPr sz="2400" b="1"/>
            </a:pPr>
            <a:r>
              <a:t>2017年10月18日，DeepMind团队公布了最强版AlphaGo ，代号</a:t>
            </a:r>
            <a:r>
              <a:t>AlphaGo Zero</a:t>
            </a:r>
            <a:r>
              <a:t>。它的独门秘籍，是“自学成才”。而且，是从一张白纸开始，零基础学习，在短短3天内，成为顶级高手。</a:t>
            </a:r>
          </a:p>
        </p:txBody>
      </p:sp>
      <p:pic>
        <p:nvPicPr>
          <p:cNvPr id="178" name="pasted-image.png"/>
          <p:cNvPicPr>
            <a:picLocks noChangeAspect="1"/>
          </p:cNvPicPr>
          <p:nvPr/>
        </p:nvPicPr>
        <p:blipFill>
          <a:blip r:embed="rId1"/>
          <a:stretch>
            <a:fillRect/>
          </a:stretch>
        </p:blipFill>
        <p:spPr>
          <a:xfrm>
            <a:off x="5067033" y="105970"/>
            <a:ext cx="7057410" cy="8834830"/>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lvl1pPr defTabSz="621665">
              <a:defRPr sz="4080"/>
            </a:lvl1pPr>
          </a:lstStyle>
          <a:p>
            <a:r>
              <a:t>机器人公司Boston Dynamics发布最新机器狗</a:t>
            </a:r>
          </a:p>
        </p:txBody>
      </p:sp>
      <p:sp>
        <p:nvSpPr>
          <p:cNvPr id="181" name="Shape 181"/>
          <p:cNvSpPr/>
          <p:nvPr>
            <p:ph type="body" idx="1"/>
          </p:nvPr>
        </p:nvSpPr>
        <p:spPr>
          <a:prstGeom prst="rect">
            <a:avLst/>
          </a:prstGeom>
        </p:spPr>
        <p:txBody>
          <a:bodyPr/>
          <a:lstStyle/>
          <a:p/>
        </p:txBody>
      </p:sp>
      <p:pic>
        <p:nvPicPr>
          <p:cNvPr id="182" name="0.gif"/>
          <p:cNvPicPr/>
          <p:nvPr/>
        </p:nvPicPr>
        <p:blipFill>
          <a:blip r:embed="rId1"/>
          <a:stretch>
            <a:fillRect/>
          </a:stretch>
        </p:blipFill>
        <p:spPr>
          <a:xfrm>
            <a:off x="6552406" y="4135536"/>
            <a:ext cx="4615982" cy="2604733"/>
          </a:xfrm>
          <a:prstGeom prst="rect">
            <a:avLst/>
          </a:prstGeom>
          <a:ln w="12700">
            <a:miter lim="400000"/>
            <a:headEnd/>
            <a:tailEnd/>
          </a:ln>
        </p:spPr>
      </p:pic>
      <p:pic>
        <p:nvPicPr>
          <p:cNvPr id="183" name="0-2.gif"/>
          <p:cNvPicPr/>
          <p:nvPr/>
        </p:nvPicPr>
        <p:blipFill>
          <a:blip r:embed="rId2"/>
          <a:stretch>
            <a:fillRect/>
          </a:stretch>
        </p:blipFill>
        <p:spPr>
          <a:xfrm>
            <a:off x="988317" y="4122836"/>
            <a:ext cx="4615983" cy="2604733"/>
          </a:xfrm>
          <a:prstGeom prst="rect">
            <a:avLst/>
          </a:prstGeom>
          <a:ln w="12700">
            <a:miter lim="400000"/>
            <a:headEnd/>
            <a:tailEnd/>
          </a:ln>
        </p:spPr>
      </p:pic>
      <p:pic>
        <p:nvPicPr>
          <p:cNvPr id="184" name="0-3.gif"/>
          <p:cNvPicPr/>
          <p:nvPr/>
        </p:nvPicPr>
        <p:blipFill>
          <a:blip r:embed="rId3"/>
          <a:stretch>
            <a:fillRect/>
          </a:stretch>
        </p:blipFill>
        <p:spPr>
          <a:xfrm>
            <a:off x="6552406" y="1413247"/>
            <a:ext cx="4615982" cy="2604733"/>
          </a:xfrm>
          <a:prstGeom prst="rect">
            <a:avLst/>
          </a:prstGeom>
          <a:ln w="12700">
            <a:miter lim="400000"/>
            <a:headEnd/>
            <a:tailEnd/>
          </a:ln>
        </p:spPr>
      </p:pic>
      <p:pic>
        <p:nvPicPr>
          <p:cNvPr id="185" name="0-4.gif"/>
          <p:cNvPicPr/>
          <p:nvPr/>
        </p:nvPicPr>
        <p:blipFill>
          <a:blip r:embed="rId4"/>
          <a:stretch>
            <a:fillRect/>
          </a:stretch>
        </p:blipFill>
        <p:spPr>
          <a:xfrm>
            <a:off x="975617" y="1389112"/>
            <a:ext cx="4615983" cy="2604733"/>
          </a:xfrm>
          <a:prstGeom prst="rect">
            <a:avLst/>
          </a:prstGeom>
          <a:ln w="12700">
            <a:miter lim="400000"/>
            <a:headEnd/>
            <a:tailEnd/>
          </a:ln>
        </p:spPr>
      </p:pic>
    </p:spTree>
  </p:cSld>
  <p:clrMapOvr>
    <a:masterClrMapping/>
  </p:clrMapOvr>
  <mc:AlternateContent xmlns:mc="http://schemas.openxmlformats.org/markup-compatibility/2006">
    <mc:Choice xmlns:p14="http://schemas.microsoft.com/office/powerpoint/2010/main" Requires="p14">
      <p:transition spd="med" p14:dur="1000"/>
    </mc:Choice>
    <mc:Fallback>
      <p:transition spd="med"/>
    </mc:Fallback>
  </mc:AlternateContent>
</p:sld>
</file>

<file path=ppt/tags/tag1.xml><?xml version="1.0" encoding="utf-8"?>
<p:tagLst xmlns:p="http://schemas.openxmlformats.org/presentationml/2006/main">
  <p:tag name="KSO_WM_DOC_GUID" val="{a13ce084-61e8-47c1-933c-8cfa31582b04}"/>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Calibri"/>
        <a:ea typeface="Calibri"/>
        <a:cs typeface="Calibri"/>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1937</Words>
  <Application>WPS 演示</Application>
  <PresentationFormat/>
  <Paragraphs>107</Paragraphs>
  <Slides>27</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Arial</vt:lpstr>
      <vt:lpstr>宋体</vt:lpstr>
      <vt:lpstr>Wingdings</vt:lpstr>
      <vt:lpstr>Helvetica</vt:lpstr>
      <vt:lpstr>Calibri</vt:lpstr>
      <vt:lpstr>Calibri Light</vt:lpstr>
      <vt:lpstr>Arial</vt:lpstr>
      <vt:lpstr>造字工房悦黑（非商用）常规体</vt:lpstr>
      <vt:lpstr>冬青黑体简体中文 W6</vt:lpstr>
      <vt:lpstr>黑体</vt:lpstr>
      <vt:lpstr>Helvetica Neue</vt:lpstr>
      <vt:lpstr>微软雅黑</vt:lpstr>
      <vt:lpstr>Arial Unicode MS</vt:lpstr>
      <vt:lpstr>华文楷体</vt:lpstr>
      <vt:lpstr>Calibri</vt:lpstr>
      <vt:lpstr>Helvetica</vt:lpstr>
      <vt:lpstr>Office 主题</vt:lpstr>
      <vt:lpstr>比人类更聪明的人工智能什么时候能够出现？</vt:lpstr>
      <vt:lpstr>人工智能漫谈</vt:lpstr>
      <vt:lpstr>人工智能在过去 60 多年的历史</vt:lpstr>
      <vt:lpstr>比人类更聪明的人工智能什么时候能够出现？</vt:lpstr>
      <vt:lpstr>IBM“深蓝”战胜国际象棋世界冠军</vt:lpstr>
      <vt:lpstr>IBM沃森超级电脑人机大战</vt:lpstr>
      <vt:lpstr>谷歌人机大战机器人AlphaGo</vt:lpstr>
      <vt:lpstr>AlphaGo Zero</vt:lpstr>
      <vt:lpstr>机器人公司Boston Dynamics发布最新机器狗</vt:lpstr>
      <vt:lpstr>特有体验交互机器人“佳佳”</vt:lpstr>
      <vt:lpstr>比人类更聪明的人工智能什么时候能够出现？</vt:lpstr>
      <vt:lpstr>混合智能:AI控制大鼠走出迷宫</vt:lpstr>
      <vt:lpstr>AI变为人体的一部分</vt:lpstr>
      <vt:lpstr>什么是人工智能？</vt:lpstr>
      <vt:lpstr>PowerPoint 演示文稿</vt:lpstr>
      <vt:lpstr>人工智能在过去 60 多年的历史</vt:lpstr>
      <vt:lpstr>PowerPoint 演示文稿</vt:lpstr>
      <vt:lpstr>特斯拉的工厂</vt:lpstr>
      <vt:lpstr>PowerPoint 演示文稿</vt:lpstr>
      <vt:lpstr>AI改变制造业</vt:lpstr>
      <vt:lpstr>AI改变我们的生活</vt:lpstr>
      <vt:lpstr>陪伴／闲聊</vt:lpstr>
      <vt:lpstr>语音助理</vt:lpstr>
      <vt:lpstr>翻译这个职业会逐渐消失</vt:lpstr>
      <vt:lpstr>PowerPoint 演示文稿</vt:lpstr>
      <vt:lpstr>自动驾驶——特斯拉</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比人类更聪明的人工智能什么时候能够出现？</dc:title>
  <dc:creator/>
  <cp:lastModifiedBy>lx</cp:lastModifiedBy>
  <cp:revision>3</cp:revision>
  <dcterms:created xsi:type="dcterms:W3CDTF">2019-04-16T05:52:00Z</dcterms:created>
  <dcterms:modified xsi:type="dcterms:W3CDTF">2019-04-22T02:22:50Z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